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60" r:id="rId15"/>
    <p:sldId id="266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9820-D9C3-43CA-8481-2FC60BCB1E94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8E22B3-BD9B-4547-BA74-F9D9938B3509}">
      <dgm:prSet phldrT="[Text]"/>
      <dgm:spPr/>
      <dgm:t>
        <a:bodyPr/>
        <a:lstStyle/>
        <a:p>
          <a:r>
            <a:rPr lang="bg-BG" smtClean="0">
              <a:solidFill>
                <a:srgbClr val="002060"/>
              </a:solidFill>
            </a:rPr>
            <a:t>Първа покана</a:t>
          </a:r>
        </a:p>
        <a:p>
          <a:r>
            <a:rPr lang="bg-BG" b="1" smtClean="0">
              <a:solidFill>
                <a:srgbClr val="002060"/>
              </a:solidFill>
            </a:rPr>
            <a:t>1 582 353 евро</a:t>
          </a:r>
        </a:p>
        <a:p>
          <a:r>
            <a:rPr lang="bg-BG" smtClean="0">
              <a:solidFill>
                <a:srgbClr val="002060"/>
              </a:solidFill>
            </a:rPr>
            <a:t>В процес на подписване на договори</a:t>
          </a:r>
          <a:endParaRPr lang="en-US">
            <a:solidFill>
              <a:srgbClr val="002060"/>
            </a:solidFill>
          </a:endParaRPr>
        </a:p>
      </dgm:t>
    </dgm:pt>
    <dgm:pt modelId="{DFCC2D02-7172-40BD-8F49-8E60B10F10E1}" type="parTrans" cxnId="{C59F5175-1787-4C66-8CB2-AAEF5F390631}">
      <dgm:prSet/>
      <dgm:spPr/>
      <dgm:t>
        <a:bodyPr/>
        <a:lstStyle/>
        <a:p>
          <a:endParaRPr lang="en-US"/>
        </a:p>
      </dgm:t>
    </dgm:pt>
    <dgm:pt modelId="{5DB72374-F785-4919-9344-9A4EADD523DF}" type="sibTrans" cxnId="{C59F5175-1787-4C66-8CB2-AAEF5F390631}">
      <dgm:prSet/>
      <dgm:spPr/>
      <dgm:t>
        <a:bodyPr/>
        <a:lstStyle/>
        <a:p>
          <a:endParaRPr lang="en-US"/>
        </a:p>
      </dgm:t>
    </dgm:pt>
    <dgm:pt modelId="{C09AACBC-5F8A-4390-A5E0-DF5B8F6E9749}">
      <dgm:prSet phldrT="[Text]"/>
      <dgm:spPr/>
      <dgm:t>
        <a:bodyPr/>
        <a:lstStyle/>
        <a:p>
          <a:r>
            <a:rPr lang="bg-BG" b="0" smtClean="0">
              <a:solidFill>
                <a:srgbClr val="002060"/>
              </a:solidFill>
            </a:rPr>
            <a:t>Втора покана</a:t>
          </a:r>
          <a:r>
            <a:rPr lang="en-US" b="0" smtClean="0">
              <a:solidFill>
                <a:srgbClr val="002060"/>
              </a:solidFill>
            </a:rPr>
            <a:t> </a:t>
          </a:r>
        </a:p>
        <a:p>
          <a:r>
            <a:rPr lang="bg-BG" b="1" smtClean="0">
              <a:solidFill>
                <a:srgbClr val="002060"/>
              </a:solidFill>
            </a:rPr>
            <a:t>1 582 353 евро </a:t>
          </a:r>
          <a:endParaRPr lang="en-US" b="1" smtClean="0">
            <a:solidFill>
              <a:srgbClr val="002060"/>
            </a:solidFill>
          </a:endParaRPr>
        </a:p>
      </dgm:t>
    </dgm:pt>
    <dgm:pt modelId="{147848DA-395B-4E44-B502-301B8A2D022D}" type="parTrans" cxnId="{FFC24120-CC5A-4EFE-B990-7ED486F575AC}">
      <dgm:prSet/>
      <dgm:spPr/>
      <dgm:t>
        <a:bodyPr/>
        <a:lstStyle/>
        <a:p>
          <a:endParaRPr lang="en-US"/>
        </a:p>
      </dgm:t>
    </dgm:pt>
    <dgm:pt modelId="{C8027802-12D2-4189-B7A2-01A500053DBD}" type="sibTrans" cxnId="{FFC24120-CC5A-4EFE-B990-7ED486F575AC}">
      <dgm:prSet/>
      <dgm:spPr/>
      <dgm:t>
        <a:bodyPr/>
        <a:lstStyle/>
        <a:p>
          <a:endParaRPr lang="en-US"/>
        </a:p>
      </dgm:t>
    </dgm:pt>
    <dgm:pt modelId="{7EB67195-9A6B-4D48-9E1E-42D747116012}">
      <dgm:prSet phldrT="[Text]"/>
      <dgm:spPr/>
      <dgm:t>
        <a:bodyPr/>
        <a:lstStyle/>
        <a:p>
          <a:r>
            <a:rPr lang="bg-BG" smtClean="0">
              <a:solidFill>
                <a:srgbClr val="002060"/>
              </a:solidFill>
            </a:rPr>
            <a:t>Една покана</a:t>
          </a:r>
        </a:p>
        <a:p>
          <a:r>
            <a:rPr lang="bg-BG" b="1" smtClean="0">
              <a:solidFill>
                <a:srgbClr val="002060"/>
              </a:solidFill>
            </a:rPr>
            <a:t>1 200 000 евро </a:t>
          </a:r>
        </a:p>
      </dgm:t>
    </dgm:pt>
    <dgm:pt modelId="{0B6830E0-394D-4984-87E7-520FA77485EA}" type="parTrans" cxnId="{7D366544-CC27-4EE0-B24F-62F674CE30AA}">
      <dgm:prSet/>
      <dgm:spPr/>
      <dgm:t>
        <a:bodyPr/>
        <a:lstStyle/>
        <a:p>
          <a:endParaRPr lang="en-US"/>
        </a:p>
      </dgm:t>
    </dgm:pt>
    <dgm:pt modelId="{2B97AD71-B306-49AD-99D4-9B8143953770}" type="sibTrans" cxnId="{7D366544-CC27-4EE0-B24F-62F674CE30AA}">
      <dgm:prSet/>
      <dgm:spPr/>
      <dgm:t>
        <a:bodyPr/>
        <a:lstStyle/>
        <a:p>
          <a:endParaRPr lang="en-US"/>
        </a:p>
      </dgm:t>
    </dgm:pt>
    <dgm:pt modelId="{4263079A-F452-49AA-BB0E-D9427F5329F7}">
      <dgm:prSet phldrT="[Text]"/>
      <dgm:spPr/>
      <dgm:t>
        <a:bodyPr/>
        <a:lstStyle/>
        <a:p>
          <a:r>
            <a:rPr lang="bg-BG" smtClean="0"/>
            <a:t>Резултат 1 </a:t>
          </a:r>
        </a:p>
        <a:p>
          <a:r>
            <a:rPr lang="ru-RU" smtClean="0"/>
            <a:t>„ПОДОБРЕНО УПРАВЛЕНИЕ НА КУЛТУРНОТО НАСЛЕДСТВО“</a:t>
          </a:r>
          <a:endParaRPr lang="en-US"/>
        </a:p>
      </dgm:t>
    </dgm:pt>
    <dgm:pt modelId="{833ACDBF-E60B-4FB5-8732-818663EC45CF}" type="parTrans" cxnId="{F9DB21A3-26A5-4CAE-8D7B-18C2159C47CB}">
      <dgm:prSet/>
      <dgm:spPr/>
      <dgm:t>
        <a:bodyPr/>
        <a:lstStyle/>
        <a:p>
          <a:endParaRPr lang="en-US"/>
        </a:p>
      </dgm:t>
    </dgm:pt>
    <dgm:pt modelId="{536C189F-3455-44D5-BEE5-E70CB7E23612}" type="sibTrans" cxnId="{F9DB21A3-26A5-4CAE-8D7B-18C2159C47CB}">
      <dgm:prSet/>
      <dgm:spPr/>
      <dgm:t>
        <a:bodyPr/>
        <a:lstStyle/>
        <a:p>
          <a:endParaRPr lang="en-US"/>
        </a:p>
      </dgm:t>
    </dgm:pt>
    <dgm:pt modelId="{56D033CC-D3D0-4EE0-810F-F992C3D8F1E8}">
      <dgm:prSet phldrT="[Text]"/>
      <dgm:spPr/>
      <dgm:t>
        <a:bodyPr/>
        <a:lstStyle/>
        <a:p>
          <a:r>
            <a:rPr lang="bg-BG" err="1" smtClean="0">
              <a:solidFill>
                <a:srgbClr val="002060"/>
              </a:solidFill>
            </a:rPr>
            <a:t>Подрезултат</a:t>
          </a:r>
          <a:r>
            <a:rPr lang="bg-BG" smtClean="0">
              <a:solidFill>
                <a:srgbClr val="002060"/>
              </a:solidFill>
            </a:rPr>
            <a:t> 1.1 „</a:t>
          </a:r>
          <a:r>
            <a:rPr lang="ru-RU" smtClean="0">
              <a:solidFill>
                <a:srgbClr val="002060"/>
              </a:solidFill>
              <a:latin typeface="+mj-lt"/>
            </a:rPr>
            <a:t>КУЛТУРНО НАСЛЕДСТВО, ПРЕДСТАВЯНО В РЕВИТАЛИЗИРАНИ, РЕСТАВРИРАНИ И РЕНОВИРАНИ МЕСТА</a:t>
          </a:r>
          <a:r>
            <a:rPr lang="bg-BG" smtClean="0">
              <a:solidFill>
                <a:srgbClr val="002060"/>
              </a:solidFill>
              <a:latin typeface="+mj-lt"/>
            </a:rPr>
            <a:t>“</a:t>
          </a:r>
          <a:r>
            <a:rPr lang="en-US" smtClean="0">
              <a:solidFill>
                <a:srgbClr val="002060"/>
              </a:solidFill>
              <a:latin typeface="+mj-lt"/>
            </a:rPr>
            <a:t> </a:t>
          </a:r>
        </a:p>
        <a:p>
          <a:r>
            <a:rPr lang="en-US" b="1" smtClean="0">
              <a:solidFill>
                <a:srgbClr val="002060"/>
              </a:solidFill>
              <a:latin typeface="+mj-lt"/>
            </a:rPr>
            <a:t>5</a:t>
          </a:r>
          <a:r>
            <a:rPr lang="ru-RU" b="1" smtClean="0">
              <a:solidFill>
                <a:srgbClr val="002060"/>
              </a:solidFill>
              <a:latin typeface="+mj-lt"/>
            </a:rPr>
            <a:t> </a:t>
          </a:r>
          <a:r>
            <a:rPr lang="en-US" b="1" smtClean="0">
              <a:solidFill>
                <a:srgbClr val="002060"/>
              </a:solidFill>
              <a:latin typeface="+mj-lt"/>
            </a:rPr>
            <a:t>4</a:t>
          </a:r>
          <a:r>
            <a:rPr lang="ru-RU" b="1" smtClean="0">
              <a:solidFill>
                <a:srgbClr val="002060"/>
              </a:solidFill>
              <a:latin typeface="+mj-lt"/>
            </a:rPr>
            <a:t>00 000 евро</a:t>
          </a:r>
        </a:p>
      </dgm:t>
    </dgm:pt>
    <dgm:pt modelId="{63D2969A-E118-4EAE-BF76-E6FA1BE29787}" type="parTrans" cxnId="{4ABA8C85-EA57-4789-B3F1-1D85637D8249}">
      <dgm:prSet/>
      <dgm:spPr/>
      <dgm:t>
        <a:bodyPr/>
        <a:lstStyle/>
        <a:p>
          <a:endParaRPr lang="en-US"/>
        </a:p>
      </dgm:t>
    </dgm:pt>
    <dgm:pt modelId="{B3C3DCEC-0CC8-4F88-8D18-3CD3273DCDEC}" type="sibTrans" cxnId="{4ABA8C85-EA57-4789-B3F1-1D85637D8249}">
      <dgm:prSet/>
      <dgm:spPr/>
      <dgm:t>
        <a:bodyPr/>
        <a:lstStyle/>
        <a:p>
          <a:endParaRPr lang="en-US"/>
        </a:p>
      </dgm:t>
    </dgm:pt>
    <dgm:pt modelId="{7D0DA338-F359-45B4-9349-2A9BDCD66A54}">
      <dgm:prSet phldrT="[Text]"/>
      <dgm:spPr/>
      <dgm:t>
        <a:bodyPr/>
        <a:lstStyle/>
        <a:p>
          <a:r>
            <a:rPr lang="bg-BG" err="1" smtClean="0">
              <a:solidFill>
                <a:srgbClr val="002060"/>
              </a:solidFill>
            </a:rPr>
            <a:t>Подрезултат</a:t>
          </a:r>
          <a:r>
            <a:rPr lang="bg-BG" smtClean="0">
              <a:solidFill>
                <a:srgbClr val="002060"/>
              </a:solidFill>
            </a:rPr>
            <a:t> 1.2 „</a:t>
          </a:r>
          <a:r>
            <a:rPr lang="ru-RU" smtClean="0">
              <a:solidFill>
                <a:srgbClr val="002060"/>
              </a:solidFill>
              <a:latin typeface="+mj-lt"/>
            </a:rPr>
            <a:t>ДИГИТАЛНО ДОСТЪПНИ ОБЕКТИ НА КУЛТУРНОТО НАСЛЕДСТВО</a:t>
          </a:r>
          <a:r>
            <a:rPr lang="en-US" smtClean="0">
              <a:solidFill>
                <a:srgbClr val="002060"/>
              </a:solidFill>
              <a:latin typeface="+mj-lt"/>
            </a:rPr>
            <a:t>“ </a:t>
          </a:r>
        </a:p>
        <a:p>
          <a:r>
            <a:rPr lang="ru-RU" b="1" smtClean="0">
              <a:solidFill>
                <a:srgbClr val="002060"/>
              </a:solidFill>
              <a:latin typeface="+mj-lt"/>
            </a:rPr>
            <a:t>1 000 000 евро</a:t>
          </a:r>
          <a:endParaRPr lang="en-US" b="1">
            <a:solidFill>
              <a:srgbClr val="002060"/>
            </a:solidFill>
          </a:endParaRPr>
        </a:p>
      </dgm:t>
    </dgm:pt>
    <dgm:pt modelId="{90189635-CCFC-4AC0-8F48-4E4F36F32D1D}" type="parTrans" cxnId="{C802E919-E426-4661-B94D-394F71381745}">
      <dgm:prSet/>
      <dgm:spPr/>
      <dgm:t>
        <a:bodyPr/>
        <a:lstStyle/>
        <a:p>
          <a:endParaRPr lang="en-US"/>
        </a:p>
      </dgm:t>
    </dgm:pt>
    <dgm:pt modelId="{C11F82A6-BE28-457D-B74A-E2FD76626B2F}" type="sibTrans" cxnId="{C802E919-E426-4661-B94D-394F71381745}">
      <dgm:prSet/>
      <dgm:spPr/>
      <dgm:t>
        <a:bodyPr/>
        <a:lstStyle/>
        <a:p>
          <a:endParaRPr lang="en-US"/>
        </a:p>
      </dgm:t>
    </dgm:pt>
    <dgm:pt modelId="{6D60A1C8-800B-447F-A5EF-FA58B9E3FF72}">
      <dgm:prSet phldrT="[Text]"/>
      <dgm:spPr/>
      <dgm:t>
        <a:bodyPr/>
        <a:lstStyle/>
        <a:p>
          <a:r>
            <a:rPr lang="bg-BG" smtClean="0"/>
            <a:t>Резултат 2 </a:t>
          </a:r>
        </a:p>
        <a:p>
          <a:r>
            <a:rPr lang="bg-BG" smtClean="0"/>
            <a:t>„ПОДОБРЕН ДОСТЪП ДО ИЗКУСТВА И КУЛТУРА“</a:t>
          </a:r>
          <a:endParaRPr lang="en-US"/>
        </a:p>
      </dgm:t>
    </dgm:pt>
    <dgm:pt modelId="{729D691E-78FF-4C96-B0C5-CDDA973BE196}" type="parTrans" cxnId="{B28D6472-7816-4088-BA95-E5199C97529B}">
      <dgm:prSet/>
      <dgm:spPr/>
      <dgm:t>
        <a:bodyPr/>
        <a:lstStyle/>
        <a:p>
          <a:endParaRPr lang="en-US"/>
        </a:p>
      </dgm:t>
    </dgm:pt>
    <dgm:pt modelId="{8BBD54EF-EBC0-4F3C-9BFB-D76AE1ECE3BA}" type="sibTrans" cxnId="{B28D6472-7816-4088-BA95-E5199C97529B}">
      <dgm:prSet/>
      <dgm:spPr/>
      <dgm:t>
        <a:bodyPr/>
        <a:lstStyle/>
        <a:p>
          <a:endParaRPr lang="en-US"/>
        </a:p>
      </dgm:t>
    </dgm:pt>
    <dgm:pt modelId="{319D98A6-1F4F-4BC3-A81F-784EAFC08C8F}">
      <dgm:prSet phldrT="[Text]"/>
      <dgm:spPr/>
      <dgm:t>
        <a:bodyPr/>
        <a:lstStyle/>
        <a:p>
          <a:r>
            <a:rPr lang="bg-BG" smtClean="0"/>
            <a:t>Резултат 3 </a:t>
          </a:r>
        </a:p>
        <a:p>
          <a:r>
            <a:rPr lang="bg-BG" smtClean="0"/>
            <a:t>„ПОДОБРЕНА ИНФОРМИРАНОСТ ЗА ИЗКУСТВА И КУЛТУРА НА ЕТНИЧЕСКИ И КУЛТУРНИ МАЛЦИНСТВА (ФОКУС ВЪРХУ РОМИ)“ </a:t>
          </a:r>
          <a:endParaRPr lang="en-US"/>
        </a:p>
      </dgm:t>
    </dgm:pt>
    <dgm:pt modelId="{EE7C0EC6-812F-4746-8243-B8081D9D41F5}" type="parTrans" cxnId="{A15033B6-52B8-4029-8B23-FC1C03790344}">
      <dgm:prSet/>
      <dgm:spPr/>
      <dgm:t>
        <a:bodyPr/>
        <a:lstStyle/>
        <a:p>
          <a:endParaRPr lang="en-US"/>
        </a:p>
      </dgm:t>
    </dgm:pt>
    <dgm:pt modelId="{3EC77280-8864-4A58-9DD9-98CDF7E8591F}" type="sibTrans" cxnId="{A15033B6-52B8-4029-8B23-FC1C03790344}">
      <dgm:prSet/>
      <dgm:spPr/>
      <dgm:t>
        <a:bodyPr/>
        <a:lstStyle/>
        <a:p>
          <a:endParaRPr lang="en-US"/>
        </a:p>
      </dgm:t>
    </dgm:pt>
    <dgm:pt modelId="{9D6F1B2F-1430-43FA-82C6-11D1279C314E}" type="pres">
      <dgm:prSet presAssocID="{84B09820-D9C3-43CA-8481-2FC60BCB1E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910A6A-6A6D-44A0-9E67-E87587C1B4ED}" type="pres">
      <dgm:prSet presAssocID="{4263079A-F452-49AA-BB0E-D9427F5329F7}" presName="root" presStyleCnt="0"/>
      <dgm:spPr/>
    </dgm:pt>
    <dgm:pt modelId="{BD9CE958-233E-413F-A745-6AAD57969484}" type="pres">
      <dgm:prSet presAssocID="{4263079A-F452-49AA-BB0E-D9427F5329F7}" presName="rootComposite" presStyleCnt="0"/>
      <dgm:spPr/>
    </dgm:pt>
    <dgm:pt modelId="{F9AA66E9-8E9C-4935-9473-2971A6D68D97}" type="pres">
      <dgm:prSet presAssocID="{4263079A-F452-49AA-BB0E-D9427F5329F7}" presName="rootText" presStyleLbl="node1" presStyleIdx="0" presStyleCnt="3"/>
      <dgm:spPr/>
      <dgm:t>
        <a:bodyPr/>
        <a:lstStyle/>
        <a:p>
          <a:endParaRPr lang="en-US"/>
        </a:p>
      </dgm:t>
    </dgm:pt>
    <dgm:pt modelId="{C41F70B8-7724-4CC2-B2CE-4C74305DD2AF}" type="pres">
      <dgm:prSet presAssocID="{4263079A-F452-49AA-BB0E-D9427F5329F7}" presName="rootConnector" presStyleLbl="node1" presStyleIdx="0" presStyleCnt="3"/>
      <dgm:spPr/>
      <dgm:t>
        <a:bodyPr/>
        <a:lstStyle/>
        <a:p>
          <a:endParaRPr lang="en-US"/>
        </a:p>
      </dgm:t>
    </dgm:pt>
    <dgm:pt modelId="{E7BDDEE1-E6E1-4882-84D0-1BD18FBEB6D2}" type="pres">
      <dgm:prSet presAssocID="{4263079A-F452-49AA-BB0E-D9427F5329F7}" presName="childShape" presStyleCnt="0"/>
      <dgm:spPr/>
    </dgm:pt>
    <dgm:pt modelId="{1D39CE8D-689E-4B88-AC95-FC555C8A53C3}" type="pres">
      <dgm:prSet presAssocID="{63D2969A-E118-4EAE-BF76-E6FA1BE29787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56D3791-F679-48BB-9E3D-D73D23979A98}" type="pres">
      <dgm:prSet presAssocID="{56D033CC-D3D0-4EE0-810F-F992C3D8F1E8}" presName="childText" presStyleLbl="bgAcc1" presStyleIdx="0" presStyleCnt="5" custScaleY="12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7DB6F-8988-48D0-9BB7-31B6B29E152E}" type="pres">
      <dgm:prSet presAssocID="{90189635-CCFC-4AC0-8F48-4E4F36F32D1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F06F423-A9FF-4E3E-90AE-10FDC2473EFF}" type="pres">
      <dgm:prSet presAssocID="{7D0DA338-F359-45B4-9349-2A9BDCD66A5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2A793-238C-4007-82A3-1E50F6E72094}" type="pres">
      <dgm:prSet presAssocID="{6D60A1C8-800B-447F-A5EF-FA58B9E3FF72}" presName="root" presStyleCnt="0"/>
      <dgm:spPr/>
    </dgm:pt>
    <dgm:pt modelId="{0758B505-0899-439C-AABB-F31FA1155E6D}" type="pres">
      <dgm:prSet presAssocID="{6D60A1C8-800B-447F-A5EF-FA58B9E3FF72}" presName="rootComposite" presStyleCnt="0"/>
      <dgm:spPr/>
    </dgm:pt>
    <dgm:pt modelId="{8B188F26-4F47-4C52-8537-4B76DDD2067F}" type="pres">
      <dgm:prSet presAssocID="{6D60A1C8-800B-447F-A5EF-FA58B9E3FF72}" presName="rootText" presStyleLbl="node1" presStyleIdx="1" presStyleCnt="3"/>
      <dgm:spPr/>
      <dgm:t>
        <a:bodyPr/>
        <a:lstStyle/>
        <a:p>
          <a:endParaRPr lang="en-US"/>
        </a:p>
      </dgm:t>
    </dgm:pt>
    <dgm:pt modelId="{8D47218A-117D-45F4-9197-8AC8496311E0}" type="pres">
      <dgm:prSet presAssocID="{6D60A1C8-800B-447F-A5EF-FA58B9E3FF72}" presName="rootConnector" presStyleLbl="node1" presStyleIdx="1" presStyleCnt="3"/>
      <dgm:spPr/>
      <dgm:t>
        <a:bodyPr/>
        <a:lstStyle/>
        <a:p>
          <a:endParaRPr lang="en-US"/>
        </a:p>
      </dgm:t>
    </dgm:pt>
    <dgm:pt modelId="{0FCCDCB4-7587-4749-B1F6-7CD0029A8ABD}" type="pres">
      <dgm:prSet presAssocID="{6D60A1C8-800B-447F-A5EF-FA58B9E3FF72}" presName="childShape" presStyleCnt="0"/>
      <dgm:spPr/>
    </dgm:pt>
    <dgm:pt modelId="{7467ACAE-3E41-4CAA-8C3F-0B11D704DC42}" type="pres">
      <dgm:prSet presAssocID="{DFCC2D02-7172-40BD-8F49-8E60B10F10E1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62BFBCB-6EA7-4262-AB3F-C64F8D19A457}" type="pres">
      <dgm:prSet presAssocID="{708E22B3-BD9B-4547-BA74-F9D9938B350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5A2F7-2FF5-44AD-BC1B-45B17E666152}" type="pres">
      <dgm:prSet presAssocID="{147848DA-395B-4E44-B502-301B8A2D022D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50862F7-1B16-4FFA-88F5-AB7F5C1C765B}" type="pres">
      <dgm:prSet presAssocID="{C09AACBC-5F8A-4390-A5E0-DF5B8F6E974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DB797-D195-429F-A9F0-FF2B7AF38E4A}" type="pres">
      <dgm:prSet presAssocID="{319D98A6-1F4F-4BC3-A81F-784EAFC08C8F}" presName="root" presStyleCnt="0"/>
      <dgm:spPr/>
    </dgm:pt>
    <dgm:pt modelId="{A502C787-FFA0-4F49-8190-26C944A15C94}" type="pres">
      <dgm:prSet presAssocID="{319D98A6-1F4F-4BC3-A81F-784EAFC08C8F}" presName="rootComposite" presStyleCnt="0"/>
      <dgm:spPr/>
    </dgm:pt>
    <dgm:pt modelId="{448EF2E1-34DD-486D-8519-0C5619E75ECD}" type="pres">
      <dgm:prSet presAssocID="{319D98A6-1F4F-4BC3-A81F-784EAFC08C8F}" presName="rootText" presStyleLbl="node1" presStyleIdx="2" presStyleCnt="3"/>
      <dgm:spPr/>
      <dgm:t>
        <a:bodyPr/>
        <a:lstStyle/>
        <a:p>
          <a:endParaRPr lang="en-US"/>
        </a:p>
      </dgm:t>
    </dgm:pt>
    <dgm:pt modelId="{AE2BB3C0-1982-4D34-9462-D62A492C02D5}" type="pres">
      <dgm:prSet presAssocID="{319D98A6-1F4F-4BC3-A81F-784EAFC08C8F}" presName="rootConnector" presStyleLbl="node1" presStyleIdx="2" presStyleCnt="3"/>
      <dgm:spPr/>
      <dgm:t>
        <a:bodyPr/>
        <a:lstStyle/>
        <a:p>
          <a:endParaRPr lang="en-US"/>
        </a:p>
      </dgm:t>
    </dgm:pt>
    <dgm:pt modelId="{EF5F628D-774F-4875-9AEF-E5C11C2FB833}" type="pres">
      <dgm:prSet presAssocID="{319D98A6-1F4F-4BC3-A81F-784EAFC08C8F}" presName="childShape" presStyleCnt="0"/>
      <dgm:spPr/>
    </dgm:pt>
    <dgm:pt modelId="{D4655B35-2F32-44BC-9BA7-B45DE6750F3E}" type="pres">
      <dgm:prSet presAssocID="{0B6830E0-394D-4984-87E7-520FA77485E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88A34BA-0667-484B-B587-ABEBB0E69856}" type="pres">
      <dgm:prSet presAssocID="{7EB67195-9A6B-4D48-9E1E-42D747116012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D8D2F-C6AB-477E-97C2-C313BA0F4E73}" type="presOf" srcId="{6D60A1C8-800B-447F-A5EF-FA58B9E3FF72}" destId="{8D47218A-117D-45F4-9197-8AC8496311E0}" srcOrd="1" destOrd="0" presId="urn:microsoft.com/office/officeart/2005/8/layout/hierarchy3"/>
    <dgm:cxn modelId="{6791F25D-1980-4AF5-90CE-3323C963E011}" type="presOf" srcId="{147848DA-395B-4E44-B502-301B8A2D022D}" destId="{3175A2F7-2FF5-44AD-BC1B-45B17E666152}" srcOrd="0" destOrd="0" presId="urn:microsoft.com/office/officeart/2005/8/layout/hierarchy3"/>
    <dgm:cxn modelId="{1B465ABF-2872-4ED6-B726-60DDBA37FA93}" type="presOf" srcId="{90189635-CCFC-4AC0-8F48-4E4F36F32D1D}" destId="{1AC7DB6F-8988-48D0-9BB7-31B6B29E152E}" srcOrd="0" destOrd="0" presId="urn:microsoft.com/office/officeart/2005/8/layout/hierarchy3"/>
    <dgm:cxn modelId="{21270764-1F62-4A15-8A98-04C4C61031AC}" type="presOf" srcId="{319D98A6-1F4F-4BC3-A81F-784EAFC08C8F}" destId="{AE2BB3C0-1982-4D34-9462-D62A492C02D5}" srcOrd="1" destOrd="0" presId="urn:microsoft.com/office/officeart/2005/8/layout/hierarchy3"/>
    <dgm:cxn modelId="{2DF8A623-625C-49E1-A8EC-ECA7B1A13530}" type="presOf" srcId="{C09AACBC-5F8A-4390-A5E0-DF5B8F6E9749}" destId="{E50862F7-1B16-4FFA-88F5-AB7F5C1C765B}" srcOrd="0" destOrd="0" presId="urn:microsoft.com/office/officeart/2005/8/layout/hierarchy3"/>
    <dgm:cxn modelId="{A6EC20A5-196F-4F6A-BDF7-EA3D2D00076A}" type="presOf" srcId="{84B09820-D9C3-43CA-8481-2FC60BCB1E94}" destId="{9D6F1B2F-1430-43FA-82C6-11D1279C314E}" srcOrd="0" destOrd="0" presId="urn:microsoft.com/office/officeart/2005/8/layout/hierarchy3"/>
    <dgm:cxn modelId="{FFC24120-CC5A-4EFE-B990-7ED486F575AC}" srcId="{6D60A1C8-800B-447F-A5EF-FA58B9E3FF72}" destId="{C09AACBC-5F8A-4390-A5E0-DF5B8F6E9749}" srcOrd="1" destOrd="0" parTransId="{147848DA-395B-4E44-B502-301B8A2D022D}" sibTransId="{C8027802-12D2-4189-B7A2-01A500053DBD}"/>
    <dgm:cxn modelId="{83A165A6-E7A0-4FDA-BA84-CEB81926CDF9}" type="presOf" srcId="{0B6830E0-394D-4984-87E7-520FA77485EA}" destId="{D4655B35-2F32-44BC-9BA7-B45DE6750F3E}" srcOrd="0" destOrd="0" presId="urn:microsoft.com/office/officeart/2005/8/layout/hierarchy3"/>
    <dgm:cxn modelId="{C59F5175-1787-4C66-8CB2-AAEF5F390631}" srcId="{6D60A1C8-800B-447F-A5EF-FA58B9E3FF72}" destId="{708E22B3-BD9B-4547-BA74-F9D9938B3509}" srcOrd="0" destOrd="0" parTransId="{DFCC2D02-7172-40BD-8F49-8E60B10F10E1}" sibTransId="{5DB72374-F785-4919-9344-9A4EADD523DF}"/>
    <dgm:cxn modelId="{A15033B6-52B8-4029-8B23-FC1C03790344}" srcId="{84B09820-D9C3-43CA-8481-2FC60BCB1E94}" destId="{319D98A6-1F4F-4BC3-A81F-784EAFC08C8F}" srcOrd="2" destOrd="0" parTransId="{EE7C0EC6-812F-4746-8243-B8081D9D41F5}" sibTransId="{3EC77280-8864-4A58-9DD9-98CDF7E8591F}"/>
    <dgm:cxn modelId="{858B9385-E1C1-44B8-8938-662045B1FA8C}" type="presOf" srcId="{63D2969A-E118-4EAE-BF76-E6FA1BE29787}" destId="{1D39CE8D-689E-4B88-AC95-FC555C8A53C3}" srcOrd="0" destOrd="0" presId="urn:microsoft.com/office/officeart/2005/8/layout/hierarchy3"/>
    <dgm:cxn modelId="{ECF57C58-865A-44B9-A0F0-7AC5F16C3D17}" type="presOf" srcId="{319D98A6-1F4F-4BC3-A81F-784EAFC08C8F}" destId="{448EF2E1-34DD-486D-8519-0C5619E75ECD}" srcOrd="0" destOrd="0" presId="urn:microsoft.com/office/officeart/2005/8/layout/hierarchy3"/>
    <dgm:cxn modelId="{F0603DF4-44C9-4173-A1B7-937ECE1FCCA7}" type="presOf" srcId="{7EB67195-9A6B-4D48-9E1E-42D747116012}" destId="{388A34BA-0667-484B-B587-ABEBB0E69856}" srcOrd="0" destOrd="0" presId="urn:microsoft.com/office/officeart/2005/8/layout/hierarchy3"/>
    <dgm:cxn modelId="{FB031C62-A4BB-47BC-BE14-B39F01FE2367}" type="presOf" srcId="{4263079A-F452-49AA-BB0E-D9427F5329F7}" destId="{F9AA66E9-8E9C-4935-9473-2971A6D68D97}" srcOrd="0" destOrd="0" presId="urn:microsoft.com/office/officeart/2005/8/layout/hierarchy3"/>
    <dgm:cxn modelId="{7D366544-CC27-4EE0-B24F-62F674CE30AA}" srcId="{319D98A6-1F4F-4BC3-A81F-784EAFC08C8F}" destId="{7EB67195-9A6B-4D48-9E1E-42D747116012}" srcOrd="0" destOrd="0" parTransId="{0B6830E0-394D-4984-87E7-520FA77485EA}" sibTransId="{2B97AD71-B306-49AD-99D4-9B8143953770}"/>
    <dgm:cxn modelId="{B28D6472-7816-4088-BA95-E5199C97529B}" srcId="{84B09820-D9C3-43CA-8481-2FC60BCB1E94}" destId="{6D60A1C8-800B-447F-A5EF-FA58B9E3FF72}" srcOrd="1" destOrd="0" parTransId="{729D691E-78FF-4C96-B0C5-CDDA973BE196}" sibTransId="{8BBD54EF-EBC0-4F3C-9BFB-D76AE1ECE3BA}"/>
    <dgm:cxn modelId="{988D54B4-8AAA-400D-805B-C6EB8FD18600}" type="presOf" srcId="{4263079A-F452-49AA-BB0E-D9427F5329F7}" destId="{C41F70B8-7724-4CC2-B2CE-4C74305DD2AF}" srcOrd="1" destOrd="0" presId="urn:microsoft.com/office/officeart/2005/8/layout/hierarchy3"/>
    <dgm:cxn modelId="{7B8DF3D2-758A-4370-826C-AA82D04D808D}" type="presOf" srcId="{DFCC2D02-7172-40BD-8F49-8E60B10F10E1}" destId="{7467ACAE-3E41-4CAA-8C3F-0B11D704DC42}" srcOrd="0" destOrd="0" presId="urn:microsoft.com/office/officeart/2005/8/layout/hierarchy3"/>
    <dgm:cxn modelId="{130577C5-E442-4765-9A5B-AC1F3CAD8445}" type="presOf" srcId="{7D0DA338-F359-45B4-9349-2A9BDCD66A54}" destId="{BF06F423-A9FF-4E3E-90AE-10FDC2473EFF}" srcOrd="0" destOrd="0" presId="urn:microsoft.com/office/officeart/2005/8/layout/hierarchy3"/>
    <dgm:cxn modelId="{24639801-E488-4A63-88D4-12E8CCD79962}" type="presOf" srcId="{708E22B3-BD9B-4547-BA74-F9D9938B3509}" destId="{562BFBCB-6EA7-4262-AB3F-C64F8D19A457}" srcOrd="0" destOrd="0" presId="urn:microsoft.com/office/officeart/2005/8/layout/hierarchy3"/>
    <dgm:cxn modelId="{6B1EC6E5-D7C7-427B-9E81-C46D1A01E271}" type="presOf" srcId="{6D60A1C8-800B-447F-A5EF-FA58B9E3FF72}" destId="{8B188F26-4F47-4C52-8537-4B76DDD2067F}" srcOrd="0" destOrd="0" presId="urn:microsoft.com/office/officeart/2005/8/layout/hierarchy3"/>
    <dgm:cxn modelId="{5E97828A-D490-43A5-959F-8F207FB6DA2D}" type="presOf" srcId="{56D033CC-D3D0-4EE0-810F-F992C3D8F1E8}" destId="{856D3791-F679-48BB-9E3D-D73D23979A98}" srcOrd="0" destOrd="0" presId="urn:microsoft.com/office/officeart/2005/8/layout/hierarchy3"/>
    <dgm:cxn modelId="{C802E919-E426-4661-B94D-394F71381745}" srcId="{4263079A-F452-49AA-BB0E-D9427F5329F7}" destId="{7D0DA338-F359-45B4-9349-2A9BDCD66A54}" srcOrd="1" destOrd="0" parTransId="{90189635-CCFC-4AC0-8F48-4E4F36F32D1D}" sibTransId="{C11F82A6-BE28-457D-B74A-E2FD76626B2F}"/>
    <dgm:cxn modelId="{F9DB21A3-26A5-4CAE-8D7B-18C2159C47CB}" srcId="{84B09820-D9C3-43CA-8481-2FC60BCB1E94}" destId="{4263079A-F452-49AA-BB0E-D9427F5329F7}" srcOrd="0" destOrd="0" parTransId="{833ACDBF-E60B-4FB5-8732-818663EC45CF}" sibTransId="{536C189F-3455-44D5-BEE5-E70CB7E23612}"/>
    <dgm:cxn modelId="{4ABA8C85-EA57-4789-B3F1-1D85637D8249}" srcId="{4263079A-F452-49AA-BB0E-D9427F5329F7}" destId="{56D033CC-D3D0-4EE0-810F-F992C3D8F1E8}" srcOrd="0" destOrd="0" parTransId="{63D2969A-E118-4EAE-BF76-E6FA1BE29787}" sibTransId="{B3C3DCEC-0CC8-4F88-8D18-3CD3273DCDEC}"/>
    <dgm:cxn modelId="{37246D28-3788-4340-8235-61D44ECDFF80}" type="presParOf" srcId="{9D6F1B2F-1430-43FA-82C6-11D1279C314E}" destId="{F6910A6A-6A6D-44A0-9E67-E87587C1B4ED}" srcOrd="0" destOrd="0" presId="urn:microsoft.com/office/officeart/2005/8/layout/hierarchy3"/>
    <dgm:cxn modelId="{4BF5716C-FF65-4670-9307-9015E5E82DAC}" type="presParOf" srcId="{F6910A6A-6A6D-44A0-9E67-E87587C1B4ED}" destId="{BD9CE958-233E-413F-A745-6AAD57969484}" srcOrd="0" destOrd="0" presId="urn:microsoft.com/office/officeart/2005/8/layout/hierarchy3"/>
    <dgm:cxn modelId="{D9F015EB-D308-40EC-A3DF-1930B705BDCE}" type="presParOf" srcId="{BD9CE958-233E-413F-A745-6AAD57969484}" destId="{F9AA66E9-8E9C-4935-9473-2971A6D68D97}" srcOrd="0" destOrd="0" presId="urn:microsoft.com/office/officeart/2005/8/layout/hierarchy3"/>
    <dgm:cxn modelId="{FD9A7CE6-B969-4D77-8A46-8991C0478F59}" type="presParOf" srcId="{BD9CE958-233E-413F-A745-6AAD57969484}" destId="{C41F70B8-7724-4CC2-B2CE-4C74305DD2AF}" srcOrd="1" destOrd="0" presId="urn:microsoft.com/office/officeart/2005/8/layout/hierarchy3"/>
    <dgm:cxn modelId="{53EAE7D1-FE46-427E-9406-B3EB08A595F9}" type="presParOf" srcId="{F6910A6A-6A6D-44A0-9E67-E87587C1B4ED}" destId="{E7BDDEE1-E6E1-4882-84D0-1BD18FBEB6D2}" srcOrd="1" destOrd="0" presId="urn:microsoft.com/office/officeart/2005/8/layout/hierarchy3"/>
    <dgm:cxn modelId="{A499DEEF-211E-4BE2-BCD9-2B0EF596A9CC}" type="presParOf" srcId="{E7BDDEE1-E6E1-4882-84D0-1BD18FBEB6D2}" destId="{1D39CE8D-689E-4B88-AC95-FC555C8A53C3}" srcOrd="0" destOrd="0" presId="urn:microsoft.com/office/officeart/2005/8/layout/hierarchy3"/>
    <dgm:cxn modelId="{9260ACCD-665D-41E9-8B0F-00C3778B3AD0}" type="presParOf" srcId="{E7BDDEE1-E6E1-4882-84D0-1BD18FBEB6D2}" destId="{856D3791-F679-48BB-9E3D-D73D23979A98}" srcOrd="1" destOrd="0" presId="urn:microsoft.com/office/officeart/2005/8/layout/hierarchy3"/>
    <dgm:cxn modelId="{FDBFE981-3B0B-46DE-8646-108CFC301079}" type="presParOf" srcId="{E7BDDEE1-E6E1-4882-84D0-1BD18FBEB6D2}" destId="{1AC7DB6F-8988-48D0-9BB7-31B6B29E152E}" srcOrd="2" destOrd="0" presId="urn:microsoft.com/office/officeart/2005/8/layout/hierarchy3"/>
    <dgm:cxn modelId="{294569DE-CB0C-4C00-9EB0-6CE7C47D3773}" type="presParOf" srcId="{E7BDDEE1-E6E1-4882-84D0-1BD18FBEB6D2}" destId="{BF06F423-A9FF-4E3E-90AE-10FDC2473EFF}" srcOrd="3" destOrd="0" presId="urn:microsoft.com/office/officeart/2005/8/layout/hierarchy3"/>
    <dgm:cxn modelId="{2BE6E79E-1735-46F7-AAE2-7F43D7CDA4C1}" type="presParOf" srcId="{9D6F1B2F-1430-43FA-82C6-11D1279C314E}" destId="{1862A793-238C-4007-82A3-1E50F6E72094}" srcOrd="1" destOrd="0" presId="urn:microsoft.com/office/officeart/2005/8/layout/hierarchy3"/>
    <dgm:cxn modelId="{A37678F1-6C39-4E43-9126-054BCB74E85A}" type="presParOf" srcId="{1862A793-238C-4007-82A3-1E50F6E72094}" destId="{0758B505-0899-439C-AABB-F31FA1155E6D}" srcOrd="0" destOrd="0" presId="urn:microsoft.com/office/officeart/2005/8/layout/hierarchy3"/>
    <dgm:cxn modelId="{CB395D34-C71A-4CDA-9A49-1EE981C022DD}" type="presParOf" srcId="{0758B505-0899-439C-AABB-F31FA1155E6D}" destId="{8B188F26-4F47-4C52-8537-4B76DDD2067F}" srcOrd="0" destOrd="0" presId="urn:microsoft.com/office/officeart/2005/8/layout/hierarchy3"/>
    <dgm:cxn modelId="{A203BED9-1378-485E-8B0F-8C919E6D7230}" type="presParOf" srcId="{0758B505-0899-439C-AABB-F31FA1155E6D}" destId="{8D47218A-117D-45F4-9197-8AC8496311E0}" srcOrd="1" destOrd="0" presId="urn:microsoft.com/office/officeart/2005/8/layout/hierarchy3"/>
    <dgm:cxn modelId="{4932BE7B-A9B7-448E-BE10-1D4EA23213BB}" type="presParOf" srcId="{1862A793-238C-4007-82A3-1E50F6E72094}" destId="{0FCCDCB4-7587-4749-B1F6-7CD0029A8ABD}" srcOrd="1" destOrd="0" presId="urn:microsoft.com/office/officeart/2005/8/layout/hierarchy3"/>
    <dgm:cxn modelId="{4E0EFA56-F871-44EE-8ACE-3DF4C8B46926}" type="presParOf" srcId="{0FCCDCB4-7587-4749-B1F6-7CD0029A8ABD}" destId="{7467ACAE-3E41-4CAA-8C3F-0B11D704DC42}" srcOrd="0" destOrd="0" presId="urn:microsoft.com/office/officeart/2005/8/layout/hierarchy3"/>
    <dgm:cxn modelId="{F224539A-3A78-45EC-8190-5318BDD8AE15}" type="presParOf" srcId="{0FCCDCB4-7587-4749-B1F6-7CD0029A8ABD}" destId="{562BFBCB-6EA7-4262-AB3F-C64F8D19A457}" srcOrd="1" destOrd="0" presId="urn:microsoft.com/office/officeart/2005/8/layout/hierarchy3"/>
    <dgm:cxn modelId="{EB8C69E5-A400-4DF3-A7E7-BADA1AA86F0F}" type="presParOf" srcId="{0FCCDCB4-7587-4749-B1F6-7CD0029A8ABD}" destId="{3175A2F7-2FF5-44AD-BC1B-45B17E666152}" srcOrd="2" destOrd="0" presId="urn:microsoft.com/office/officeart/2005/8/layout/hierarchy3"/>
    <dgm:cxn modelId="{01F72BFC-04F6-4D82-A9C7-60C5760A0098}" type="presParOf" srcId="{0FCCDCB4-7587-4749-B1F6-7CD0029A8ABD}" destId="{E50862F7-1B16-4FFA-88F5-AB7F5C1C765B}" srcOrd="3" destOrd="0" presId="urn:microsoft.com/office/officeart/2005/8/layout/hierarchy3"/>
    <dgm:cxn modelId="{0812971E-E683-4854-9D98-089A776C53EA}" type="presParOf" srcId="{9D6F1B2F-1430-43FA-82C6-11D1279C314E}" destId="{2F7DB797-D195-429F-A9F0-FF2B7AF38E4A}" srcOrd="2" destOrd="0" presId="urn:microsoft.com/office/officeart/2005/8/layout/hierarchy3"/>
    <dgm:cxn modelId="{582B2676-C72E-4EFA-A7DD-AF0FFBD104D1}" type="presParOf" srcId="{2F7DB797-D195-429F-A9F0-FF2B7AF38E4A}" destId="{A502C787-FFA0-4F49-8190-26C944A15C94}" srcOrd="0" destOrd="0" presId="urn:microsoft.com/office/officeart/2005/8/layout/hierarchy3"/>
    <dgm:cxn modelId="{6C04143B-ACC2-43CA-91CD-F36EB7213091}" type="presParOf" srcId="{A502C787-FFA0-4F49-8190-26C944A15C94}" destId="{448EF2E1-34DD-486D-8519-0C5619E75ECD}" srcOrd="0" destOrd="0" presId="urn:microsoft.com/office/officeart/2005/8/layout/hierarchy3"/>
    <dgm:cxn modelId="{2A6A0209-2D3B-408F-A28E-2F4A0A7FC817}" type="presParOf" srcId="{A502C787-FFA0-4F49-8190-26C944A15C94}" destId="{AE2BB3C0-1982-4D34-9462-D62A492C02D5}" srcOrd="1" destOrd="0" presId="urn:microsoft.com/office/officeart/2005/8/layout/hierarchy3"/>
    <dgm:cxn modelId="{D9DF4069-B4DF-4C11-91D6-D74AB3B8A612}" type="presParOf" srcId="{2F7DB797-D195-429F-A9F0-FF2B7AF38E4A}" destId="{EF5F628D-774F-4875-9AEF-E5C11C2FB833}" srcOrd="1" destOrd="0" presId="urn:microsoft.com/office/officeart/2005/8/layout/hierarchy3"/>
    <dgm:cxn modelId="{87E7A8F8-E5ED-47A7-A3C6-10A594542C59}" type="presParOf" srcId="{EF5F628D-774F-4875-9AEF-E5C11C2FB833}" destId="{D4655B35-2F32-44BC-9BA7-B45DE6750F3E}" srcOrd="0" destOrd="0" presId="urn:microsoft.com/office/officeart/2005/8/layout/hierarchy3"/>
    <dgm:cxn modelId="{C156D22C-6A62-465A-9ECC-B471AFF5F2AE}" type="presParOf" srcId="{EF5F628D-774F-4875-9AEF-E5C11C2FB833}" destId="{388A34BA-0667-484B-B587-ABEBB0E698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66E9-8E9C-4935-9473-2971A6D68D97}">
      <dsp:nvSpPr>
        <dsp:cNvPr id="0" name=""/>
        <dsp:cNvSpPr/>
      </dsp:nvSpPr>
      <dsp:spPr>
        <a:xfrm>
          <a:off x="1033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„ПОДОБРЕНО УПРАВЛЕНИЕ НА КУЛТУРНОТО НАСЛЕДСТВО“</a:t>
          </a:r>
          <a:endParaRPr lang="en-US" sz="1200" kern="1200"/>
        </a:p>
      </dsp:txBody>
      <dsp:txXfrm>
        <a:off x="36462" y="407913"/>
        <a:ext cx="2348431" cy="1138786"/>
      </dsp:txXfrm>
    </dsp:sp>
    <dsp:sp modelId="{1D39CE8D-689E-4B88-AC95-FC555C8A53C3}">
      <dsp:nvSpPr>
        <dsp:cNvPr id="0" name=""/>
        <dsp:cNvSpPr/>
      </dsp:nvSpPr>
      <dsp:spPr>
        <a:xfrm>
          <a:off x="242962" y="1582129"/>
          <a:ext cx="241928" cy="108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66"/>
              </a:lnTo>
              <a:lnTo>
                <a:pt x="241928" y="10821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D3791-F679-48BB-9E3D-D73D23979A98}">
      <dsp:nvSpPr>
        <dsp:cNvPr id="0" name=""/>
        <dsp:cNvSpPr/>
      </dsp:nvSpPr>
      <dsp:spPr>
        <a:xfrm>
          <a:off x="484891" y="1884540"/>
          <a:ext cx="1935431" cy="155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err="1" smtClean="0">
              <a:solidFill>
                <a:srgbClr val="002060"/>
              </a:solidFill>
            </a:rPr>
            <a:t>Подрезултат</a:t>
          </a:r>
          <a:r>
            <a:rPr lang="bg-BG" sz="1200" kern="1200" smtClean="0">
              <a:solidFill>
                <a:srgbClr val="002060"/>
              </a:solidFill>
            </a:rPr>
            <a:t> 1.1 „</a:t>
          </a:r>
          <a:r>
            <a:rPr lang="ru-RU" sz="1200" kern="1200" smtClean="0">
              <a:solidFill>
                <a:srgbClr val="002060"/>
              </a:solidFill>
              <a:latin typeface="+mj-lt"/>
            </a:rPr>
            <a:t>КУЛТУРНО НАСЛЕДСТВО, ПРЕДСТАВЯНО В РЕВИТАЛИЗИРАНИ, РЕСТАВРИРАНИ И РЕНОВИРАНИ МЕСТА</a:t>
          </a:r>
          <a:r>
            <a:rPr lang="bg-BG" sz="1200" kern="1200" smtClean="0">
              <a:solidFill>
                <a:srgbClr val="002060"/>
              </a:solidFill>
              <a:latin typeface="+mj-lt"/>
            </a:rPr>
            <a:t>“</a:t>
          </a:r>
          <a:r>
            <a:rPr lang="en-US" sz="1200" kern="1200" smtClean="0">
              <a:solidFill>
                <a:srgbClr val="002060"/>
              </a:solidFill>
              <a:latin typeface="+mj-l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rgbClr val="002060"/>
              </a:solidFill>
              <a:latin typeface="+mj-lt"/>
            </a:rPr>
            <a:t>5</a:t>
          </a:r>
          <a:r>
            <a:rPr lang="ru-RU" sz="1200" b="1" kern="1200" smtClean="0">
              <a:solidFill>
                <a:srgbClr val="002060"/>
              </a:solidFill>
              <a:latin typeface="+mj-lt"/>
            </a:rPr>
            <a:t> </a:t>
          </a:r>
          <a:r>
            <a:rPr lang="en-US" sz="1200" b="1" kern="1200" smtClean="0">
              <a:solidFill>
                <a:srgbClr val="002060"/>
              </a:solidFill>
              <a:latin typeface="+mj-lt"/>
            </a:rPr>
            <a:t>4</a:t>
          </a:r>
          <a:r>
            <a:rPr lang="ru-RU" sz="1200" b="1" kern="1200" smtClean="0">
              <a:solidFill>
                <a:srgbClr val="002060"/>
              </a:solidFill>
              <a:latin typeface="+mj-lt"/>
            </a:rPr>
            <a:t>00 000 евро</a:t>
          </a:r>
        </a:p>
      </dsp:txBody>
      <dsp:txXfrm>
        <a:off x="530567" y="1930216"/>
        <a:ext cx="1844079" cy="1468158"/>
      </dsp:txXfrm>
    </dsp:sp>
    <dsp:sp modelId="{1AC7DB6F-8988-48D0-9BB7-31B6B29E152E}">
      <dsp:nvSpPr>
        <dsp:cNvPr id="0" name=""/>
        <dsp:cNvSpPr/>
      </dsp:nvSpPr>
      <dsp:spPr>
        <a:xfrm>
          <a:off x="242962" y="1582129"/>
          <a:ext cx="241928" cy="276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155"/>
              </a:lnTo>
              <a:lnTo>
                <a:pt x="241928" y="2769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6F423-A9FF-4E3E-90AE-10FDC2473EFF}">
      <dsp:nvSpPr>
        <dsp:cNvPr id="0" name=""/>
        <dsp:cNvSpPr/>
      </dsp:nvSpPr>
      <dsp:spPr>
        <a:xfrm>
          <a:off x="484891" y="3746462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err="1" smtClean="0">
              <a:solidFill>
                <a:srgbClr val="002060"/>
              </a:solidFill>
            </a:rPr>
            <a:t>Подрезултат</a:t>
          </a:r>
          <a:r>
            <a:rPr lang="bg-BG" sz="1200" kern="1200" smtClean="0">
              <a:solidFill>
                <a:srgbClr val="002060"/>
              </a:solidFill>
            </a:rPr>
            <a:t> 1.2 „</a:t>
          </a:r>
          <a:r>
            <a:rPr lang="ru-RU" sz="1200" kern="1200" smtClean="0">
              <a:solidFill>
                <a:srgbClr val="002060"/>
              </a:solidFill>
              <a:latin typeface="+mj-lt"/>
            </a:rPr>
            <a:t>ДИГИТАЛНО ДОСТЪПНИ ОБЕКТИ НА КУЛТУРНОТО НАСЛЕДСТВО</a:t>
          </a:r>
          <a:r>
            <a:rPr lang="en-US" sz="1200" kern="1200" smtClean="0">
              <a:solidFill>
                <a:srgbClr val="002060"/>
              </a:solidFill>
              <a:latin typeface="+mj-lt"/>
            </a:rPr>
            <a:t>“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+mj-lt"/>
            </a:rPr>
            <a:t>1 000 000 евро</a:t>
          </a:r>
          <a:endParaRPr lang="en-US" sz="1200" b="1" kern="1200">
            <a:solidFill>
              <a:srgbClr val="002060"/>
            </a:solidFill>
          </a:endParaRPr>
        </a:p>
      </dsp:txBody>
      <dsp:txXfrm>
        <a:off x="520320" y="3781891"/>
        <a:ext cx="1864573" cy="1138786"/>
      </dsp:txXfrm>
    </dsp:sp>
    <dsp:sp modelId="{8B188F26-4F47-4C52-8537-4B76DDD2067F}">
      <dsp:nvSpPr>
        <dsp:cNvPr id="0" name=""/>
        <dsp:cNvSpPr/>
      </dsp:nvSpPr>
      <dsp:spPr>
        <a:xfrm>
          <a:off x="3025146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„ПОДОБРЕН ДОСТЪП ДО ИЗКУСТВА И КУЛТУРА“</a:t>
          </a:r>
          <a:endParaRPr lang="en-US" sz="1200" kern="1200"/>
        </a:p>
      </dsp:txBody>
      <dsp:txXfrm>
        <a:off x="3060575" y="407913"/>
        <a:ext cx="2348431" cy="1138786"/>
      </dsp:txXfrm>
    </dsp:sp>
    <dsp:sp modelId="{7467ACAE-3E41-4CAA-8C3F-0B11D704DC42}">
      <dsp:nvSpPr>
        <dsp:cNvPr id="0" name=""/>
        <dsp:cNvSpPr/>
      </dsp:nvSpPr>
      <dsp:spPr>
        <a:xfrm>
          <a:off x="3267075" y="1582129"/>
          <a:ext cx="241928" cy="90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233"/>
              </a:lnTo>
              <a:lnTo>
                <a:pt x="241928" y="9072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BFBCB-6EA7-4262-AB3F-C64F8D19A457}">
      <dsp:nvSpPr>
        <dsp:cNvPr id="0" name=""/>
        <dsp:cNvSpPr/>
      </dsp:nvSpPr>
      <dsp:spPr>
        <a:xfrm>
          <a:off x="3509004" y="1884540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Първа покана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1 582 353 евро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В процес на подписване на договори</a:t>
          </a:r>
          <a:endParaRPr lang="en-US" sz="1200" kern="1200">
            <a:solidFill>
              <a:srgbClr val="002060"/>
            </a:solidFill>
          </a:endParaRPr>
        </a:p>
      </dsp:txBody>
      <dsp:txXfrm>
        <a:off x="3544433" y="1919969"/>
        <a:ext cx="1864573" cy="1138786"/>
      </dsp:txXfrm>
    </dsp:sp>
    <dsp:sp modelId="{3175A2F7-2FF5-44AD-BC1B-45B17E666152}">
      <dsp:nvSpPr>
        <dsp:cNvPr id="0" name=""/>
        <dsp:cNvSpPr/>
      </dsp:nvSpPr>
      <dsp:spPr>
        <a:xfrm>
          <a:off x="3267075" y="1582129"/>
          <a:ext cx="241928" cy="24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289"/>
              </a:lnTo>
              <a:lnTo>
                <a:pt x="241928" y="24192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62F7-1B16-4FFA-88F5-AB7F5C1C765B}">
      <dsp:nvSpPr>
        <dsp:cNvPr id="0" name=""/>
        <dsp:cNvSpPr/>
      </dsp:nvSpPr>
      <dsp:spPr>
        <a:xfrm>
          <a:off x="3509004" y="3396596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0" kern="1200" smtClean="0">
              <a:solidFill>
                <a:srgbClr val="002060"/>
              </a:solidFill>
            </a:rPr>
            <a:t>Втора покана</a:t>
          </a:r>
          <a:r>
            <a:rPr lang="en-US" sz="1200" b="0" kern="1200" smtClean="0">
              <a:solidFill>
                <a:srgbClr val="00206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1 582 353 евро </a:t>
          </a:r>
          <a:endParaRPr lang="en-US" sz="1200" b="1" kern="1200" smtClean="0">
            <a:solidFill>
              <a:srgbClr val="002060"/>
            </a:solidFill>
          </a:endParaRPr>
        </a:p>
      </dsp:txBody>
      <dsp:txXfrm>
        <a:off x="3544433" y="3432025"/>
        <a:ext cx="1864573" cy="1138786"/>
      </dsp:txXfrm>
    </dsp:sp>
    <dsp:sp modelId="{448EF2E1-34DD-486D-8519-0C5619E75ECD}">
      <dsp:nvSpPr>
        <dsp:cNvPr id="0" name=""/>
        <dsp:cNvSpPr/>
      </dsp:nvSpPr>
      <dsp:spPr>
        <a:xfrm>
          <a:off x="6049258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„ПОДОБРЕНА ИНФОРМИРАНОСТ ЗА ИЗКУСТВА И КУЛТУРА НА ЕТНИЧЕСКИ И КУЛТУРНИ МАЛЦИНСТВА (ФОКУС ВЪРХУ РОМИ)“ </a:t>
          </a:r>
          <a:endParaRPr lang="en-US" sz="1200" kern="1200"/>
        </a:p>
      </dsp:txBody>
      <dsp:txXfrm>
        <a:off x="6084687" y="407913"/>
        <a:ext cx="2348431" cy="1138786"/>
      </dsp:txXfrm>
    </dsp:sp>
    <dsp:sp modelId="{D4655B35-2F32-44BC-9BA7-B45DE6750F3E}">
      <dsp:nvSpPr>
        <dsp:cNvPr id="0" name=""/>
        <dsp:cNvSpPr/>
      </dsp:nvSpPr>
      <dsp:spPr>
        <a:xfrm>
          <a:off x="6291187" y="1582129"/>
          <a:ext cx="241928" cy="90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233"/>
              </a:lnTo>
              <a:lnTo>
                <a:pt x="241928" y="9072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A34BA-0667-484B-B587-ABEBB0E69856}">
      <dsp:nvSpPr>
        <dsp:cNvPr id="0" name=""/>
        <dsp:cNvSpPr/>
      </dsp:nvSpPr>
      <dsp:spPr>
        <a:xfrm>
          <a:off x="6533116" y="1884540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Една покана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1 200 000 евро </a:t>
          </a:r>
        </a:p>
      </dsp:txBody>
      <dsp:txXfrm>
        <a:off x="6568545" y="1919969"/>
        <a:ext cx="1864573" cy="113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8024-0D53-43FF-B361-85F4FD4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5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64AD-7AA7-4116-91DF-05337B254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09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5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umis2020.government.bg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eumis2020.government.bg/bg/s/Procedure/Active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s://www.eeagrants.bg/programi/kultura/pokani/" TargetMode="External"/><Relationship Id="rId4" Type="http://schemas.microsoft.com/office/2007/relationships/hdphoto" Target="../media/hdphoto1.wdp"/><Relationship Id="rId9" Type="http://schemas.openxmlformats.org/officeDocument/2006/relationships/hyperlink" Target="mailto:pa14culture@mc.government.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jpe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3672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3000" b="1">
                <a:solidFill>
                  <a:srgbClr val="002060"/>
                </a:solidFill>
              </a:rPr>
              <a:t>Резултат 1 </a:t>
            </a:r>
            <a:r>
              <a:rPr lang="en-US" sz="3000" smtClean="0">
                <a:solidFill>
                  <a:srgbClr val="002060"/>
                </a:solidFill>
              </a:rPr>
              <a:t/>
            </a:r>
            <a:br>
              <a:rPr lang="en-US" sz="3000" smtClean="0">
                <a:solidFill>
                  <a:srgbClr val="002060"/>
                </a:solidFill>
              </a:rPr>
            </a:br>
            <a:r>
              <a:rPr lang="ru-RU" sz="3000" smtClean="0">
                <a:solidFill>
                  <a:srgbClr val="002060"/>
                </a:solidFill>
              </a:rPr>
              <a:t>„</a:t>
            </a:r>
            <a:r>
              <a:rPr lang="ru-RU" sz="3000">
                <a:solidFill>
                  <a:srgbClr val="002060"/>
                </a:solidFill>
              </a:rPr>
              <a:t>Подобрено управление на културното наследство“</a:t>
            </a:r>
            <a:r>
              <a:rPr lang="en-US" sz="3000">
                <a:solidFill>
                  <a:srgbClr val="002060"/>
                </a:solidFill>
              </a:rPr>
              <a:t/>
            </a:r>
            <a:br>
              <a:rPr lang="en-US" sz="3000">
                <a:solidFill>
                  <a:srgbClr val="002060"/>
                </a:solidFill>
              </a:rPr>
            </a:br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r>
              <a:rPr lang="ru-RU" sz="3000" b="1" smtClean="0">
                <a:solidFill>
                  <a:srgbClr val="002060"/>
                </a:solidFill>
              </a:rPr>
              <a:t>Подрезултат </a:t>
            </a:r>
            <a:r>
              <a:rPr lang="ru-RU" sz="3000" b="1">
                <a:solidFill>
                  <a:srgbClr val="002060"/>
                </a:solidFill>
              </a:rPr>
              <a:t>1.2 </a:t>
            </a:r>
            <a:r>
              <a:rPr lang="en-US" sz="3000">
                <a:solidFill>
                  <a:srgbClr val="002060"/>
                </a:solidFill>
              </a:rPr>
              <a:t/>
            </a:r>
            <a:br>
              <a:rPr lang="en-US" sz="3000">
                <a:solidFill>
                  <a:srgbClr val="002060"/>
                </a:solidFill>
              </a:rPr>
            </a:br>
            <a:r>
              <a:rPr lang="ru-RU" sz="3000">
                <a:solidFill>
                  <a:srgbClr val="002060"/>
                </a:solidFill>
              </a:rPr>
              <a:t>„Дигитално достъпни обекти </a:t>
            </a:r>
            <a:r>
              <a:rPr lang="ru-RU" sz="3000" smtClean="0">
                <a:solidFill>
                  <a:srgbClr val="002060"/>
                </a:solidFill>
              </a:rPr>
              <a:t>на културното</a:t>
            </a:r>
            <a:r>
              <a:rPr lang="ru-RU" sz="3000">
                <a:solidFill>
                  <a:srgbClr val="002060"/>
                </a:solidFill>
              </a:rPr>
              <a:t> </a:t>
            </a:r>
            <a:r>
              <a:rPr lang="ru-RU" sz="3000" smtClean="0">
                <a:solidFill>
                  <a:srgbClr val="002060"/>
                </a:solidFill>
              </a:rPr>
              <a:t>наследство</a:t>
            </a:r>
            <a:r>
              <a:rPr lang="ru-RU" sz="3000">
                <a:solidFill>
                  <a:srgbClr val="002060"/>
                </a:solidFill>
              </a:rPr>
              <a:t>“</a:t>
            </a:r>
            <a:br>
              <a:rPr lang="ru-RU" sz="3000">
                <a:solidFill>
                  <a:srgbClr val="002060"/>
                </a:solidFill>
              </a:rPr>
            </a:br>
            <a:r>
              <a:rPr lang="ru-RU" sz="3000" b="1" smtClean="0">
                <a:solidFill>
                  <a:srgbClr val="002060"/>
                </a:solidFill>
              </a:rPr>
              <a:t>Покана </a:t>
            </a:r>
            <a:r>
              <a:rPr lang="bg-BG" sz="3000" b="1" smtClean="0">
                <a:solidFill>
                  <a:srgbClr val="002060"/>
                </a:solidFill>
              </a:rPr>
              <a:t>BGCULTURE-1.002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90" y="5688449"/>
            <a:ext cx="8505078" cy="861774"/>
          </a:xfrm>
        </p:spPr>
        <p:txBody>
          <a:bodyPr wrap="square">
            <a:spAutoFit/>
          </a:bodyPr>
          <a:lstStyle/>
          <a:p>
            <a:r>
              <a:rPr lang="bg-BG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Програма „</a:t>
            </a:r>
            <a:r>
              <a:rPr lang="ru-RU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Културно предприемачество, наследство и сътрудничество“</a:t>
            </a:r>
            <a:r>
              <a:rPr lang="bg-BG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500" b="1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</a:t>
            </a:fld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378181" cy="713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35377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10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Допустими разходи (2)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88840"/>
            <a:ext cx="851231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текущ</a:t>
            </a:r>
            <a:r>
              <a:rPr lang="ru-RU" sz="1600" b="1">
                <a:solidFill>
                  <a:srgbClr val="002060"/>
                </a:solidFill>
              </a:rPr>
              <a:t> ремонт </a:t>
            </a:r>
            <a:r>
              <a:rPr lang="ru-RU" sz="1600" smtClean="0">
                <a:solidFill>
                  <a:srgbClr val="002060"/>
                </a:solidFill>
              </a:rPr>
              <a:t>–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Разходите</a:t>
            </a:r>
            <a:r>
              <a:rPr lang="ru-RU" sz="1600">
                <a:solidFill>
                  <a:srgbClr val="002060"/>
                </a:solidFill>
              </a:rPr>
              <a:t> за </a:t>
            </a:r>
            <a:r>
              <a:rPr lang="ru-RU" sz="1600" err="1">
                <a:solidFill>
                  <a:srgbClr val="002060"/>
                </a:solidFill>
              </a:rPr>
              <a:t>текущ</a:t>
            </a:r>
            <a:r>
              <a:rPr lang="ru-RU" sz="1600">
                <a:solidFill>
                  <a:srgbClr val="002060"/>
                </a:solidFill>
              </a:rPr>
              <a:t> ремонт не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надвишават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10%</a:t>
            </a:r>
            <a:r>
              <a:rPr lang="ru-RU" sz="1600">
                <a:solidFill>
                  <a:srgbClr val="002060"/>
                </a:solidFill>
              </a:rPr>
              <a:t> от </a:t>
            </a:r>
            <a:r>
              <a:rPr lang="ru-RU" sz="1600" err="1">
                <a:solidFill>
                  <a:srgbClr val="002060"/>
                </a:solidFill>
              </a:rPr>
              <a:t>общите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допустими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smtClean="0">
                <a:solidFill>
                  <a:srgbClr val="002060"/>
                </a:solidFill>
              </a:rPr>
              <a:t>проекта</a:t>
            </a:r>
            <a:r>
              <a:rPr lang="ru-RU" sz="1600">
                <a:solidFill>
                  <a:srgbClr val="002060"/>
                </a:solidFill>
              </a:rPr>
              <a:t>.</a:t>
            </a:r>
            <a:endParaRPr lang="ru-RU" sz="160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дълготрайни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материални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активи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–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допустимо е </a:t>
            </a:r>
            <a:r>
              <a:rPr lang="ru-RU" sz="1600" err="1">
                <a:solidFill>
                  <a:srgbClr val="002060"/>
                </a:solidFill>
              </a:rPr>
              <a:t>придобиване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въвеждане</a:t>
            </a:r>
            <a:r>
              <a:rPr lang="ru-RU" sz="1600">
                <a:solidFill>
                  <a:srgbClr val="002060"/>
                </a:solidFill>
              </a:rPr>
              <a:t> в </a:t>
            </a:r>
            <a:r>
              <a:rPr lang="ru-RU" sz="1600" err="1" smtClean="0">
                <a:solidFill>
                  <a:srgbClr val="002060"/>
                </a:solidFill>
              </a:rPr>
              <a:t>експлоатация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само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когато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ще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бъдат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използвани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осигуряване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устойчивост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smtClean="0">
                <a:solidFill>
                  <a:srgbClr val="002060"/>
                </a:solidFill>
              </a:rPr>
              <a:t>проекта (т.е</a:t>
            </a:r>
            <a:r>
              <a:rPr lang="ru-RU" sz="1600">
                <a:solidFill>
                  <a:srgbClr val="002060"/>
                </a:solidFill>
              </a:rPr>
              <a:t>. </a:t>
            </a:r>
            <a:r>
              <a:rPr lang="ru-RU" sz="1600" err="1" smtClean="0">
                <a:solidFill>
                  <a:srgbClr val="002060"/>
                </a:solidFill>
              </a:rPr>
              <a:t>ще</a:t>
            </a:r>
            <a:r>
              <a:rPr lang="ru-RU" sz="1600" smtClean="0">
                <a:solidFill>
                  <a:srgbClr val="002060"/>
                </a:solidFill>
              </a:rPr>
              <a:t> се </a:t>
            </a:r>
            <a:r>
              <a:rPr lang="ru-RU" sz="1600" err="1" smtClean="0">
                <a:solidFill>
                  <a:srgbClr val="002060"/>
                </a:solidFill>
              </a:rPr>
              <a:t>използват</a:t>
            </a:r>
            <a:r>
              <a:rPr lang="ru-RU" sz="1600" smtClean="0">
                <a:solidFill>
                  <a:srgbClr val="002060"/>
                </a:solidFill>
              </a:rPr>
              <a:t> и </a:t>
            </a:r>
            <a:r>
              <a:rPr lang="ru-RU" sz="1600">
                <a:solidFill>
                  <a:srgbClr val="002060"/>
                </a:solidFill>
              </a:rPr>
              <a:t>след края на </a:t>
            </a:r>
            <a:r>
              <a:rPr lang="ru-RU" sz="1600" smtClean="0">
                <a:solidFill>
                  <a:srgbClr val="002060"/>
                </a:solidFill>
              </a:rPr>
              <a:t>проекта). </a:t>
            </a:r>
            <a:r>
              <a:rPr lang="ru-RU" sz="1600">
                <a:solidFill>
                  <a:srgbClr val="002060"/>
                </a:solidFill>
              </a:rPr>
              <a:t>В случай че </a:t>
            </a:r>
            <a:r>
              <a:rPr lang="ru-RU" sz="1600" err="1" smtClean="0">
                <a:solidFill>
                  <a:srgbClr val="002060"/>
                </a:solidFill>
              </a:rPr>
              <a:t>активите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ще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 smtClean="0">
                <a:solidFill>
                  <a:srgbClr val="002060"/>
                </a:solidFill>
              </a:rPr>
              <a:t>ползват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само по </a:t>
            </a:r>
            <a:r>
              <a:rPr lang="ru-RU" sz="1600" err="1">
                <a:solidFill>
                  <a:srgbClr val="002060"/>
                </a:solidFill>
              </a:rPr>
              <a:t>време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изпълнение</a:t>
            </a:r>
            <a:r>
              <a:rPr lang="ru-RU" sz="1600">
                <a:solidFill>
                  <a:srgbClr val="002060"/>
                </a:solidFill>
              </a:rPr>
              <a:t> на проекта, </a:t>
            </a:r>
            <a:r>
              <a:rPr lang="ru-RU" sz="1600" err="1">
                <a:solidFill>
                  <a:srgbClr val="002060"/>
                </a:solidFill>
              </a:rPr>
              <a:t>като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ще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>
                <a:solidFill>
                  <a:srgbClr val="002060"/>
                </a:solidFill>
              </a:rPr>
              <a:t>признава</a:t>
            </a:r>
            <a:r>
              <a:rPr lang="ru-RU" sz="1600">
                <a:solidFill>
                  <a:srgbClr val="002060"/>
                </a:solidFill>
              </a:rPr>
              <a:t> само </a:t>
            </a:r>
            <a:r>
              <a:rPr lang="ru-RU" sz="1600" err="1">
                <a:solidFill>
                  <a:srgbClr val="002060"/>
                </a:solidFill>
              </a:rPr>
              <a:t>амортизацията</a:t>
            </a:r>
            <a:r>
              <a:rPr lang="ru-RU" sz="1600">
                <a:solidFill>
                  <a:srgbClr val="002060"/>
                </a:solidFill>
              </a:rPr>
              <a:t> за периода на проекта, допустима по </a:t>
            </a:r>
            <a:r>
              <a:rPr lang="ru-RU" sz="1600" err="1">
                <a:solidFill>
                  <a:srgbClr val="002060"/>
                </a:solidFill>
              </a:rPr>
              <a:t>реда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smtClean="0">
                <a:solidFill>
                  <a:srgbClr val="002060"/>
                </a:solidFill>
              </a:rPr>
              <a:t>ЗКПО.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>
                <a:solidFill>
                  <a:srgbClr val="002060"/>
                </a:solidFill>
              </a:rPr>
              <a:t>Разходи</a:t>
            </a:r>
            <a:r>
              <a:rPr lang="ru-RU" sz="1600" b="1">
                <a:solidFill>
                  <a:srgbClr val="002060"/>
                </a:solidFill>
              </a:rPr>
              <a:t> за </a:t>
            </a:r>
            <a:r>
              <a:rPr lang="ru-RU" sz="1600" b="1" err="1" smtClean="0">
                <a:solidFill>
                  <a:srgbClr val="002060"/>
                </a:solidFill>
              </a:rPr>
              <a:t>дълготрайни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нематериални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активи</a:t>
            </a:r>
            <a:r>
              <a:rPr lang="ru-RU" sz="1600" b="1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endParaRPr lang="ru-RU" sz="1600" b="1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u="sng" smtClean="0">
                <a:solidFill>
                  <a:srgbClr val="002060"/>
                </a:solidFill>
              </a:rPr>
              <a:t>НЕПРЕКИ 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(</a:t>
            </a:r>
            <a:r>
              <a:rPr lang="ru-RU" sz="1600" err="1">
                <a:solidFill>
                  <a:srgbClr val="002060"/>
                </a:solidFill>
              </a:rPr>
              <a:t>административни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) – не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идентифицирани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пряко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свързани</a:t>
            </a:r>
            <a:r>
              <a:rPr lang="ru-RU" sz="1600">
                <a:solidFill>
                  <a:srgbClr val="002060"/>
                </a:solidFill>
              </a:rPr>
              <a:t> с проекта, но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определени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обосновани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възникнали</a:t>
            </a:r>
            <a:r>
              <a:rPr lang="ru-RU" sz="1600">
                <a:solidFill>
                  <a:srgbClr val="002060"/>
                </a:solidFill>
              </a:rPr>
              <a:t> в </a:t>
            </a:r>
            <a:r>
              <a:rPr lang="ru-RU" sz="1600" err="1">
                <a:solidFill>
                  <a:srgbClr val="002060"/>
                </a:solidFill>
              </a:rPr>
              <a:t>пряка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връзка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допустимите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преки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на проекта</a:t>
            </a:r>
            <a:r>
              <a:rPr lang="ru-RU" sz="1600" smtClean="0">
                <a:solidFill>
                  <a:srgbClr val="002060"/>
                </a:solidFill>
              </a:rPr>
              <a:t>. (</a:t>
            </a:r>
            <a:r>
              <a:rPr lang="ru-RU" sz="1600" err="1" smtClean="0">
                <a:solidFill>
                  <a:srgbClr val="002060"/>
                </a:solidFill>
              </a:rPr>
              <a:t>вж</a:t>
            </a:r>
            <a:r>
              <a:rPr lang="ru-RU" sz="1600" smtClean="0">
                <a:solidFill>
                  <a:srgbClr val="002060"/>
                </a:solidFill>
              </a:rPr>
              <a:t>. т. 10.1 от </a:t>
            </a:r>
            <a:r>
              <a:rPr lang="ru-RU" sz="1600" err="1" smtClean="0">
                <a:solidFill>
                  <a:srgbClr val="002060"/>
                </a:solidFill>
              </a:rPr>
              <a:t>Насоките</a:t>
            </a:r>
            <a:r>
              <a:rPr lang="ru-RU" sz="1600" smtClean="0">
                <a:solidFill>
                  <a:srgbClr val="002060"/>
                </a:solidFill>
              </a:rPr>
              <a:t>)</a:t>
            </a:r>
            <a:endParaRPr lang="bg-BG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11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Недопустими (изключени) разходи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88840"/>
            <a:ext cx="85123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лихва </a:t>
            </a:r>
            <a:r>
              <a:rPr lang="ru-RU" sz="1600" err="1">
                <a:solidFill>
                  <a:srgbClr val="002060"/>
                </a:solidFill>
              </a:rPr>
              <a:t>върху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дългове</a:t>
            </a:r>
            <a:r>
              <a:rPr lang="ru-RU" sz="1600">
                <a:solidFill>
                  <a:srgbClr val="002060"/>
                </a:solidFill>
              </a:rPr>
              <a:t>, такси за </a:t>
            </a:r>
            <a:r>
              <a:rPr lang="ru-RU" sz="1600" err="1">
                <a:solidFill>
                  <a:srgbClr val="002060"/>
                </a:solidFill>
              </a:rPr>
              <a:t>обслужване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дългове</a:t>
            </a:r>
            <a:r>
              <a:rPr lang="ru-RU" sz="1600">
                <a:solidFill>
                  <a:srgbClr val="002060"/>
                </a:solidFill>
              </a:rPr>
              <a:t> и такси за </a:t>
            </a:r>
            <a:r>
              <a:rPr lang="ru-RU" sz="1600" err="1">
                <a:solidFill>
                  <a:srgbClr val="002060"/>
                </a:solidFill>
              </a:rPr>
              <a:t>забавени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плащания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такси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финансови</a:t>
            </a:r>
            <a:r>
              <a:rPr lang="ru-RU" sz="1600">
                <a:solidFill>
                  <a:srgbClr val="002060"/>
                </a:solidFill>
              </a:rPr>
              <a:t> трансакции и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чисто </a:t>
            </a:r>
            <a:r>
              <a:rPr lang="ru-RU" sz="1600" err="1">
                <a:solidFill>
                  <a:srgbClr val="002060"/>
                </a:solidFill>
              </a:rPr>
              <a:t>финансови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разпоредби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загуби или </a:t>
            </a:r>
            <a:r>
              <a:rPr lang="ru-RU" sz="1600" err="1">
                <a:solidFill>
                  <a:srgbClr val="002060"/>
                </a:solidFill>
              </a:rPr>
              <a:t>потенциални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бъдещи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отговорности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загуби </a:t>
            </a:r>
            <a:r>
              <a:rPr lang="ru-RU" sz="1600" err="1">
                <a:solidFill>
                  <a:srgbClr val="002060"/>
                </a:solidFill>
              </a:rPr>
              <a:t>във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връзка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обменни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курсове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подлежащ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възстановяване</a:t>
            </a:r>
            <a:r>
              <a:rPr lang="ru-RU" sz="1600">
                <a:solidFill>
                  <a:srgbClr val="002060"/>
                </a:solidFill>
              </a:rPr>
              <a:t> ДДС;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>
                <a:solidFill>
                  <a:srgbClr val="002060"/>
                </a:solidFill>
              </a:rPr>
              <a:t>които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>
                <a:solidFill>
                  <a:srgbClr val="002060"/>
                </a:solidFill>
              </a:rPr>
              <a:t>покриват</a:t>
            </a:r>
            <a:r>
              <a:rPr lang="ru-RU" sz="1600">
                <a:solidFill>
                  <a:srgbClr val="002060"/>
                </a:solidFill>
              </a:rPr>
              <a:t> от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източници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глоби</a:t>
            </a:r>
            <a:r>
              <a:rPr lang="ru-RU" sz="1600">
                <a:solidFill>
                  <a:srgbClr val="002060"/>
                </a:solidFill>
              </a:rPr>
              <a:t>, неустойки и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за </a:t>
            </a:r>
            <a:r>
              <a:rPr lang="ru-RU" sz="1600" err="1">
                <a:solidFill>
                  <a:srgbClr val="002060"/>
                </a:solidFill>
              </a:rPr>
              <a:t>съдебни</a:t>
            </a:r>
            <a:r>
              <a:rPr lang="ru-RU" sz="1600">
                <a:solidFill>
                  <a:srgbClr val="002060"/>
                </a:solidFill>
              </a:rPr>
              <a:t> производства, </a:t>
            </a:r>
            <a:r>
              <a:rPr lang="ru-RU" sz="1600" err="1">
                <a:solidFill>
                  <a:srgbClr val="002060"/>
                </a:solidFill>
              </a:rPr>
              <a:t>освен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когато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съдебното</a:t>
            </a:r>
            <a:r>
              <a:rPr lang="ru-RU" sz="1600">
                <a:solidFill>
                  <a:srgbClr val="002060"/>
                </a:solidFill>
              </a:rPr>
              <a:t> производство е неразделен и необходим компонент за </a:t>
            </a:r>
            <a:r>
              <a:rPr lang="ru-RU" sz="1600" err="1">
                <a:solidFill>
                  <a:srgbClr val="002060"/>
                </a:solidFill>
              </a:rPr>
              <a:t>постигането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резултатите</a:t>
            </a:r>
            <a:r>
              <a:rPr lang="ru-RU" sz="1600">
                <a:solidFill>
                  <a:srgbClr val="002060"/>
                </a:solidFill>
              </a:rPr>
              <a:t> от проекта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разноските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err="1">
                <a:solidFill>
                  <a:srgbClr val="002060"/>
                </a:solidFill>
              </a:rPr>
              <a:t>уреждането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съответните</a:t>
            </a:r>
            <a:r>
              <a:rPr lang="ru-RU" sz="1600">
                <a:solidFill>
                  <a:srgbClr val="002060"/>
                </a:solidFill>
              </a:rPr>
              <a:t> права, </a:t>
            </a:r>
            <a:r>
              <a:rPr lang="ru-RU" sz="1600" err="1">
                <a:solidFill>
                  <a:srgbClr val="002060"/>
                </a:solidFill>
              </a:rPr>
              <a:t>когато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конвертирането</a:t>
            </a:r>
            <a:r>
              <a:rPr lang="ru-RU" sz="1600">
                <a:solidFill>
                  <a:srgbClr val="002060"/>
                </a:solidFill>
              </a:rPr>
              <a:t> в </a:t>
            </a:r>
            <a:r>
              <a:rPr lang="ru-RU" sz="1600" err="1">
                <a:solidFill>
                  <a:srgbClr val="002060"/>
                </a:solidFill>
              </a:rPr>
              <a:t>цифров</a:t>
            </a:r>
            <a:r>
              <a:rPr lang="ru-RU" sz="1600">
                <a:solidFill>
                  <a:srgbClr val="002060"/>
                </a:solidFill>
              </a:rPr>
              <a:t> формат </a:t>
            </a:r>
            <a:r>
              <a:rPr lang="ru-RU" sz="1600" err="1">
                <a:solidFill>
                  <a:srgbClr val="002060"/>
                </a:solidFill>
              </a:rPr>
              <a:t>засяга</a:t>
            </a:r>
            <a:r>
              <a:rPr lang="ru-RU" sz="1600">
                <a:solidFill>
                  <a:srgbClr val="002060"/>
                </a:solidFill>
              </a:rPr>
              <a:t> обекти на </a:t>
            </a:r>
            <a:r>
              <a:rPr lang="ru-RU" sz="1600" err="1">
                <a:solidFill>
                  <a:srgbClr val="002060"/>
                </a:solidFill>
              </a:rPr>
              <a:t>авторско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право;</a:t>
            </a:r>
            <a:endParaRPr lang="en-US" sz="160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600" b="1" err="1">
                <a:solidFill>
                  <a:srgbClr val="002060"/>
                </a:solidFill>
              </a:rPr>
              <a:t>Разходи</a:t>
            </a:r>
            <a:r>
              <a:rPr lang="ru-RU" sz="1600" b="1">
                <a:solidFill>
                  <a:srgbClr val="002060"/>
                </a:solidFill>
              </a:rPr>
              <a:t>, </a:t>
            </a:r>
            <a:r>
              <a:rPr lang="ru-RU" sz="1600" b="1" err="1">
                <a:solidFill>
                  <a:srgbClr val="002060"/>
                </a:solidFill>
              </a:rPr>
              <a:t>определени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като</a:t>
            </a:r>
            <a:r>
              <a:rPr lang="ru-RU" sz="1600" b="1">
                <a:solidFill>
                  <a:srgbClr val="002060"/>
                </a:solidFill>
              </a:rPr>
              <a:t> „</a:t>
            </a:r>
            <a:r>
              <a:rPr lang="ru-RU" sz="1600" b="1" err="1">
                <a:solidFill>
                  <a:srgbClr val="002060"/>
                </a:solidFill>
              </a:rPr>
              <a:t>недопустими</a:t>
            </a:r>
            <a:r>
              <a:rPr lang="ru-RU" sz="1600" b="1">
                <a:solidFill>
                  <a:srgbClr val="002060"/>
                </a:solidFill>
              </a:rPr>
              <a:t>“ </a:t>
            </a:r>
            <a:r>
              <a:rPr lang="bg-BG" sz="1600" b="1" smtClean="0">
                <a:solidFill>
                  <a:srgbClr val="002060"/>
                </a:solidFill>
              </a:rPr>
              <a:t>се посочват в бюджета, но </a:t>
            </a:r>
            <a:r>
              <a:rPr lang="ru-RU" sz="1600" b="1" err="1" smtClean="0">
                <a:solidFill>
                  <a:srgbClr val="002060"/>
                </a:solidFill>
              </a:rPr>
              <a:t>няма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да </a:t>
            </a:r>
            <a:r>
              <a:rPr lang="ru-RU" sz="1600" b="1" err="1">
                <a:solidFill>
                  <a:srgbClr val="002060"/>
                </a:solidFill>
              </a:rPr>
              <a:t>бъдат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възстановявани</a:t>
            </a:r>
            <a:r>
              <a:rPr lang="ru-RU" sz="1600" b="1">
                <a:solidFill>
                  <a:srgbClr val="002060"/>
                </a:solidFill>
              </a:rPr>
              <a:t> от </a:t>
            </a:r>
            <a:r>
              <a:rPr lang="ru-RU" sz="1600" b="1" err="1">
                <a:solidFill>
                  <a:srgbClr val="002060"/>
                </a:solidFill>
              </a:rPr>
              <a:t>Програмата</a:t>
            </a:r>
            <a:r>
              <a:rPr lang="ru-RU" sz="1600" b="1">
                <a:solidFill>
                  <a:srgbClr val="002060"/>
                </a:solidFill>
              </a:rPr>
              <a:t>.</a:t>
            </a:r>
            <a:endParaRPr lang="en-US" sz="1600" b="1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bg-BG" sz="1600" smtClean="0">
                <a:solidFill>
                  <a:srgbClr val="002060"/>
                </a:solidFill>
              </a:rPr>
              <a:t>Оценителната </a:t>
            </a:r>
            <a:r>
              <a:rPr lang="bg-BG" sz="1600">
                <a:solidFill>
                  <a:srgbClr val="002060"/>
                </a:solidFill>
              </a:rPr>
              <a:t>комисия може да препоръча намаляване на допустимите разходи, ако разходи бъдат счетени за неоснователни или за прекомерни.</a:t>
            </a:r>
            <a:endParaRPr lang="en-US" sz="160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6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12</a:t>
            </a:fld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308161" y="1916832"/>
            <a:ext cx="85123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Оценката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 </a:t>
            </a:r>
            <a:r>
              <a:rPr lang="ru-RU" err="1">
                <a:solidFill>
                  <a:srgbClr val="002060"/>
                </a:solidFill>
              </a:rPr>
              <a:t>подборът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проектните</a:t>
            </a:r>
            <a:r>
              <a:rPr lang="ru-RU">
                <a:solidFill>
                  <a:srgbClr val="002060"/>
                </a:solidFill>
              </a:rPr>
              <a:t> предложения </a:t>
            </a:r>
            <a:r>
              <a:rPr lang="ru-RU" err="1" smtClean="0">
                <a:solidFill>
                  <a:srgbClr val="002060"/>
                </a:solidFill>
              </a:rPr>
              <a:t>имат</a:t>
            </a:r>
            <a:r>
              <a:rPr lang="ru-RU" smtClean="0">
                <a:solidFill>
                  <a:srgbClr val="002060"/>
                </a:solidFill>
              </a:rPr>
              <a:t> три </a:t>
            </a:r>
            <a:r>
              <a:rPr lang="ru-RU" err="1">
                <a:solidFill>
                  <a:srgbClr val="002060"/>
                </a:solidFill>
              </a:rPr>
              <a:t>етапа</a:t>
            </a:r>
            <a:r>
              <a:rPr lang="ru-RU">
                <a:solidFill>
                  <a:srgbClr val="002060"/>
                </a:solidFill>
              </a:rPr>
              <a:t>: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Оценка </a:t>
            </a:r>
            <a:r>
              <a:rPr lang="ru-RU">
                <a:solidFill>
                  <a:srgbClr val="002060"/>
                </a:solidFill>
              </a:rPr>
              <a:t>за административно </a:t>
            </a:r>
            <a:r>
              <a:rPr lang="ru-RU" err="1">
                <a:solidFill>
                  <a:srgbClr val="002060"/>
                </a:solidFill>
              </a:rPr>
              <a:t>съответствие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допустимост</a:t>
            </a:r>
            <a:r>
              <a:rPr lang="ru-RU">
                <a:solidFill>
                  <a:srgbClr val="002060"/>
                </a:solidFill>
              </a:rPr>
              <a:t> (ОАСД);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err="1" smtClean="0">
                <a:solidFill>
                  <a:srgbClr val="002060"/>
                </a:solidFill>
              </a:rPr>
              <a:t>Техническа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 финансова оценка (ТФО)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Комитет </a:t>
            </a:r>
            <a:r>
              <a:rPr lang="ru-RU">
                <a:solidFill>
                  <a:srgbClr val="002060"/>
                </a:solidFill>
              </a:rPr>
              <a:t>за подбор на проекти (КПП).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 err="1">
                <a:solidFill>
                  <a:srgbClr val="002060"/>
                </a:solidFill>
              </a:rPr>
              <a:t>оценката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заявленията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кандидатстване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създава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Оценителна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комисия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която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включва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Председател</a:t>
            </a:r>
            <a:r>
              <a:rPr lang="ru-RU">
                <a:solidFill>
                  <a:srgbClr val="002060"/>
                </a:solidFill>
              </a:rPr>
              <a:t> без право на глас, </a:t>
            </a:r>
            <a:r>
              <a:rPr lang="ru-RU" err="1">
                <a:solidFill>
                  <a:srgbClr val="002060"/>
                </a:solidFill>
              </a:rPr>
              <a:t>Секретар</a:t>
            </a:r>
            <a:r>
              <a:rPr lang="ru-RU">
                <a:solidFill>
                  <a:srgbClr val="002060"/>
                </a:solidFill>
              </a:rPr>
              <a:t> без право на глас и </a:t>
            </a:r>
            <a:r>
              <a:rPr lang="ru-RU" err="1">
                <a:solidFill>
                  <a:srgbClr val="002060"/>
                </a:solidFill>
              </a:rPr>
              <a:t>експерти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извършват</a:t>
            </a:r>
            <a:r>
              <a:rPr lang="ru-RU">
                <a:solidFill>
                  <a:srgbClr val="002060"/>
                </a:solidFill>
              </a:rPr>
              <a:t> ОАСД и </a:t>
            </a:r>
            <a:r>
              <a:rPr lang="ru-RU" smtClean="0">
                <a:solidFill>
                  <a:srgbClr val="002060"/>
                </a:solidFill>
              </a:rPr>
              <a:t>ТФО (за </a:t>
            </a:r>
            <a:r>
              <a:rPr lang="ru-RU">
                <a:solidFill>
                  <a:srgbClr val="002060"/>
                </a:solidFill>
              </a:rPr>
              <a:t>ТФО </a:t>
            </a:r>
            <a:r>
              <a:rPr lang="ru-RU" err="1">
                <a:solidFill>
                  <a:srgbClr val="002060"/>
                </a:solidFill>
              </a:rPr>
              <a:t>поне</a:t>
            </a:r>
            <a:r>
              <a:rPr lang="ru-RU">
                <a:solidFill>
                  <a:srgbClr val="002060"/>
                </a:solidFill>
              </a:rPr>
              <a:t> 50% от </a:t>
            </a:r>
            <a:r>
              <a:rPr lang="ru-RU" err="1">
                <a:solidFill>
                  <a:srgbClr val="002060"/>
                </a:solidFill>
              </a:rPr>
              <a:t>оценяващите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експерти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независими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спрямо</a:t>
            </a:r>
            <a:r>
              <a:rPr lang="ru-RU">
                <a:solidFill>
                  <a:srgbClr val="002060"/>
                </a:solidFill>
              </a:rPr>
              <a:t> ПО и </a:t>
            </a:r>
            <a:r>
              <a:rPr lang="ru-RU" smtClean="0">
                <a:solidFill>
                  <a:srgbClr val="002060"/>
                </a:solidFill>
              </a:rPr>
              <a:t>КПП).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Само </a:t>
            </a:r>
            <a:r>
              <a:rPr lang="bg-BG">
                <a:solidFill>
                  <a:srgbClr val="002060"/>
                </a:solidFill>
              </a:rPr>
              <a:t>проектни предложения, преминали етапа на административно съответствие, могат да бъдат оценявани за </a:t>
            </a:r>
            <a:r>
              <a:rPr lang="bg-BG" smtClean="0">
                <a:solidFill>
                  <a:srgbClr val="002060"/>
                </a:solidFill>
              </a:rPr>
              <a:t>допустимост.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Само </a:t>
            </a:r>
            <a:r>
              <a:rPr lang="bg-BG">
                <a:solidFill>
                  <a:srgbClr val="002060"/>
                </a:solidFill>
              </a:rPr>
              <a:t>проектни предложения, преминали етапа на ОАСД, могат да достигнат етапа на </a:t>
            </a:r>
            <a:r>
              <a:rPr lang="bg-BG" smtClean="0">
                <a:solidFill>
                  <a:srgbClr val="002060"/>
                </a:solidFill>
              </a:rPr>
              <a:t>ТФО.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Кандидат</a:t>
            </a:r>
            <a:r>
              <a:rPr lang="bg-BG">
                <a:solidFill>
                  <a:srgbClr val="002060"/>
                </a:solidFill>
              </a:rPr>
              <a:t>, чието проектно предложение е </a:t>
            </a:r>
            <a:r>
              <a:rPr lang="bg-BG" smtClean="0">
                <a:solidFill>
                  <a:srgbClr val="002060"/>
                </a:solidFill>
              </a:rPr>
              <a:t>отхвърлено на етап ОАСД, </a:t>
            </a:r>
            <a:r>
              <a:rPr lang="bg-BG">
                <a:solidFill>
                  <a:srgbClr val="002060"/>
                </a:solidFill>
              </a:rPr>
              <a:t>може да подаде писмено възражение до ръководителя на ПО в рамките на една седмица (7 календарни дни) след уведомлението</a:t>
            </a:r>
            <a:r>
              <a:rPr lang="bg-BG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Процес на подбор (1)</a:t>
            </a:r>
            <a:endParaRPr lang="ru-RU" b="1" u="sng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13</a:t>
            </a:fld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308161" y="1914212"/>
            <a:ext cx="851231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На </a:t>
            </a:r>
            <a:r>
              <a:rPr lang="ru-RU" err="1">
                <a:solidFill>
                  <a:srgbClr val="002060"/>
                </a:solidFill>
              </a:rPr>
              <a:t>етап</a:t>
            </a:r>
            <a:r>
              <a:rPr lang="ru-RU">
                <a:solidFill>
                  <a:srgbClr val="002060"/>
                </a:solidFill>
              </a:rPr>
              <a:t> ТФО </a:t>
            </a:r>
            <a:r>
              <a:rPr lang="ru-RU" err="1" smtClean="0">
                <a:solidFill>
                  <a:srgbClr val="002060"/>
                </a:solidFill>
              </a:rPr>
              <a:t>проектът</a:t>
            </a:r>
            <a:r>
              <a:rPr lang="ru-RU" smtClean="0">
                <a:solidFill>
                  <a:srgbClr val="002060"/>
                </a:solidFill>
              </a:rPr>
              <a:t> се </a:t>
            </a:r>
            <a:r>
              <a:rPr lang="ru-RU" err="1">
                <a:solidFill>
                  <a:srgbClr val="002060"/>
                </a:solidFill>
              </a:rPr>
              <a:t>оценява</a:t>
            </a:r>
            <a:r>
              <a:rPr lang="ru-RU">
                <a:solidFill>
                  <a:srgbClr val="002060"/>
                </a:solidFill>
              </a:rPr>
              <a:t> независимо от 2-ма </a:t>
            </a:r>
            <a:r>
              <a:rPr lang="ru-RU" err="1">
                <a:solidFill>
                  <a:srgbClr val="002060"/>
                </a:solidFill>
              </a:rPr>
              <a:t>оценители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всеки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тях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може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го</a:t>
            </a:r>
            <a:r>
              <a:rPr lang="ru-RU">
                <a:solidFill>
                  <a:srgbClr val="002060"/>
                </a:solidFill>
              </a:rPr>
              <a:t> оцени с до 100 точки в своя </a:t>
            </a:r>
            <a:r>
              <a:rPr lang="ru-RU" err="1">
                <a:solidFill>
                  <a:srgbClr val="002060"/>
                </a:solidFill>
              </a:rPr>
              <a:t>оценителен</a:t>
            </a:r>
            <a:r>
              <a:rPr lang="ru-RU">
                <a:solidFill>
                  <a:srgbClr val="002060"/>
                </a:solidFill>
              </a:rPr>
              <a:t> лист. </a:t>
            </a:r>
            <a:endParaRPr lang="ru-RU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>
                <a:solidFill>
                  <a:srgbClr val="002060"/>
                </a:solidFill>
              </a:rPr>
              <a:t>да </a:t>
            </a:r>
            <a:r>
              <a:rPr lang="ru-RU" err="1">
                <a:solidFill>
                  <a:srgbClr val="002060"/>
                </a:solidFill>
              </a:rPr>
              <a:t>бъде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разгледано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едно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проектно</a:t>
            </a:r>
            <a:r>
              <a:rPr lang="ru-RU">
                <a:solidFill>
                  <a:srgbClr val="002060"/>
                </a:solidFill>
              </a:rPr>
              <a:t> предложение </a:t>
            </a:r>
            <a:r>
              <a:rPr lang="ru-RU" err="1">
                <a:solidFill>
                  <a:srgbClr val="002060"/>
                </a:solidFill>
              </a:rPr>
              <a:t>трябва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средният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резултат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оценката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двамата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оценители</a:t>
            </a:r>
            <a:r>
              <a:rPr lang="ru-RU">
                <a:solidFill>
                  <a:srgbClr val="002060"/>
                </a:solidFill>
              </a:rPr>
              <a:t> на ТФО да </a:t>
            </a:r>
            <a:r>
              <a:rPr lang="ru-RU" err="1">
                <a:solidFill>
                  <a:srgbClr val="002060"/>
                </a:solidFill>
              </a:rPr>
              <a:t>бъде</a:t>
            </a:r>
            <a:r>
              <a:rPr lang="ru-RU">
                <a:solidFill>
                  <a:srgbClr val="002060"/>
                </a:solidFill>
              </a:rPr>
              <a:t> равен или </a:t>
            </a:r>
            <a:r>
              <a:rPr lang="ru-RU" err="1">
                <a:solidFill>
                  <a:srgbClr val="002060"/>
                </a:solidFill>
              </a:rPr>
              <a:t>по-висок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b="1">
                <a:solidFill>
                  <a:srgbClr val="002060"/>
                </a:solidFill>
              </a:rPr>
              <a:t>60 точки</a:t>
            </a:r>
            <a:r>
              <a:rPr lang="ru-RU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По </a:t>
            </a:r>
            <a:r>
              <a:rPr lang="ru-RU" err="1">
                <a:solidFill>
                  <a:srgbClr val="002060"/>
                </a:solidFill>
              </a:rPr>
              <a:t>време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процеса</a:t>
            </a:r>
            <a:r>
              <a:rPr lang="ru-RU">
                <a:solidFill>
                  <a:srgbClr val="002060"/>
                </a:solidFill>
              </a:rPr>
              <a:t> по ТФО, </a:t>
            </a:r>
            <a:r>
              <a:rPr lang="ru-RU" err="1">
                <a:solidFill>
                  <a:srgbClr val="002060"/>
                </a:solidFill>
              </a:rPr>
              <a:t>Оценителната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комисия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може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задава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въпроси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към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ако</a:t>
            </a:r>
            <a:r>
              <a:rPr lang="ru-RU">
                <a:solidFill>
                  <a:srgbClr val="002060"/>
                </a:solidFill>
              </a:rPr>
              <a:t> установи </a:t>
            </a:r>
            <a:r>
              <a:rPr lang="ru-RU" err="1">
                <a:solidFill>
                  <a:srgbClr val="002060"/>
                </a:solidFill>
              </a:rPr>
              <a:t>обстоятелства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налагат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допълнителни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обяснения</a:t>
            </a:r>
            <a:r>
              <a:rPr lang="ru-RU" smtClean="0">
                <a:solidFill>
                  <a:srgbClr val="002060"/>
                </a:solidFill>
              </a:rPr>
              <a:t>. </a:t>
            </a:r>
            <a:r>
              <a:rPr lang="ru-RU" err="1">
                <a:solidFill>
                  <a:srgbClr val="002060"/>
                </a:solidFill>
              </a:rPr>
              <a:t>Същите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обстоятелства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могат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доведат</a:t>
            </a:r>
            <a:r>
              <a:rPr lang="ru-RU">
                <a:solidFill>
                  <a:srgbClr val="002060"/>
                </a:solidFill>
              </a:rPr>
              <a:t> до </a:t>
            </a:r>
            <a:r>
              <a:rPr lang="ru-RU" err="1">
                <a:solidFill>
                  <a:srgbClr val="002060"/>
                </a:solidFill>
              </a:rPr>
              <a:t>намаляване</a:t>
            </a:r>
            <a:r>
              <a:rPr lang="ru-RU">
                <a:solidFill>
                  <a:srgbClr val="002060"/>
                </a:solidFill>
              </a:rPr>
              <a:t> на бюджета на </a:t>
            </a:r>
            <a:r>
              <a:rPr lang="ru-RU" err="1">
                <a:solidFill>
                  <a:srgbClr val="002060"/>
                </a:solidFill>
              </a:rPr>
              <a:t>проектното</a:t>
            </a:r>
            <a:r>
              <a:rPr lang="ru-RU">
                <a:solidFill>
                  <a:srgbClr val="002060"/>
                </a:solidFill>
              </a:rPr>
              <a:t> предложение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 err="1">
                <a:solidFill>
                  <a:srgbClr val="002060"/>
                </a:solidFill>
              </a:rPr>
              <a:t>избирането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проектните</a:t>
            </a:r>
            <a:r>
              <a:rPr lang="ru-RU">
                <a:solidFill>
                  <a:srgbClr val="002060"/>
                </a:solidFill>
              </a:rPr>
              <a:t> предложения ПО </a:t>
            </a:r>
            <a:r>
              <a:rPr lang="ru-RU" err="1">
                <a:solidFill>
                  <a:srgbClr val="002060"/>
                </a:solidFill>
              </a:rPr>
              <a:t>създава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КПП, </a:t>
            </a:r>
            <a:r>
              <a:rPr lang="ru-RU" err="1">
                <a:solidFill>
                  <a:srgbClr val="002060"/>
                </a:solidFill>
              </a:rPr>
              <a:t>който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преглежда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предложените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(по </a:t>
            </a:r>
            <a:r>
              <a:rPr lang="ru-RU" err="1">
                <a:solidFill>
                  <a:srgbClr val="002060"/>
                </a:solidFill>
              </a:rPr>
              <a:t>реда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тяхното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класиране</a:t>
            </a:r>
            <a:r>
              <a:rPr lang="ru-RU">
                <a:solidFill>
                  <a:srgbClr val="002060"/>
                </a:solidFill>
              </a:rPr>
              <a:t> и размера на </a:t>
            </a:r>
            <a:r>
              <a:rPr lang="ru-RU" err="1">
                <a:solidFill>
                  <a:srgbClr val="002060"/>
                </a:solidFill>
              </a:rPr>
              <a:t>разпределеното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),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резервните</a:t>
            </a:r>
            <a:r>
              <a:rPr lang="ru-RU">
                <a:solidFill>
                  <a:srgbClr val="002060"/>
                </a:solidFill>
              </a:rPr>
              <a:t> проекти,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отхвърлените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и причините за </a:t>
            </a:r>
            <a:r>
              <a:rPr lang="ru-RU" err="1">
                <a:solidFill>
                  <a:srgbClr val="002060"/>
                </a:solidFill>
              </a:rPr>
              <a:t>отхвърлянето</a:t>
            </a:r>
            <a:r>
              <a:rPr lang="ru-RU">
                <a:solidFill>
                  <a:srgbClr val="002060"/>
                </a:solidFill>
              </a:rPr>
              <a:t> им, и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оттеглените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(</a:t>
            </a:r>
            <a:r>
              <a:rPr lang="ru-RU" err="1">
                <a:solidFill>
                  <a:srgbClr val="002060"/>
                </a:solidFill>
              </a:rPr>
              <a:t>ако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има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такива</a:t>
            </a:r>
            <a:r>
              <a:rPr lang="ru-RU">
                <a:solidFill>
                  <a:srgbClr val="002060"/>
                </a:solidFill>
              </a:rPr>
              <a:t>). КПП </a:t>
            </a:r>
            <a:r>
              <a:rPr lang="ru-RU" err="1">
                <a:solidFill>
                  <a:srgbClr val="002060"/>
                </a:solidFill>
              </a:rPr>
              <a:t>предлага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окончателния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списък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Ръководителя</a:t>
            </a:r>
            <a:r>
              <a:rPr lang="ru-RU">
                <a:solidFill>
                  <a:srgbClr val="002060"/>
                </a:solidFill>
              </a:rPr>
              <a:t> на ПО, </a:t>
            </a:r>
            <a:r>
              <a:rPr lang="ru-RU" err="1">
                <a:solidFill>
                  <a:srgbClr val="002060"/>
                </a:solidFill>
              </a:rPr>
              <a:t>който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взема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окончателното</a:t>
            </a:r>
            <a:r>
              <a:rPr lang="ru-RU">
                <a:solidFill>
                  <a:srgbClr val="002060"/>
                </a:solidFill>
              </a:rPr>
              <a:t> решение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Процес на подбор (2)</a:t>
            </a:r>
            <a:endParaRPr lang="ru-RU" b="1" u="sng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14</a:t>
            </a:fld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54269"/>
              </p:ext>
            </p:extLst>
          </p:nvPr>
        </p:nvGraphicFramePr>
        <p:xfrm>
          <a:off x="350889" y="1556792"/>
          <a:ext cx="8442131" cy="510423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04887"/>
                <a:gridCol w="6237244"/>
              </a:tblGrid>
              <a:tr h="29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Общ бюджет по поканата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1 000 </a:t>
                      </a:r>
                      <a:r>
                        <a:rPr lang="bg-BG" sz="1500" err="1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 €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Максимален и минимален размер на БФП за проект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Максималният размер на безвъзмездната финансова помощ, за която се кандидатства, е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350 000 €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Минималният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размер на безвъзмездната финансова помощ, за която се кандидатства, е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150 000 €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6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Размер на финансиране за проект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Максималният размер на финансиране на проекти по настоящата Покана със средства на 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Програмата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е 100%.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Бенефициентът има право на авансово плащане в размер до 30% от договорения бюджет на проекта. 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Общата стойност на авансовото и междинните плащания не трябва да надхвърля 80% от бюджета на проекта, заложен в договора. Програмният оператор задържа 20% от договорения бюджет до одобряване на окончателния доклад на бенефициента.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Продължителност на проектите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Няма задължителна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</a:rPr>
                        <a:t> минимална продължителност, а максималната е </a:t>
                      </a: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</a:rPr>
                        <a:t>24 месеца 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но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не по-дълго от 30 април 2024 г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.)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Разходи, извършени след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30 април 2024 г.</a:t>
                      </a:r>
                      <a:r>
                        <a:rPr lang="bg-BG" sz="1500" b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няма да се считат за допустими.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Краен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срок за подаване на проектни предложения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 юни</a:t>
                      </a:r>
                      <a:r>
                        <a:rPr lang="bg-BG" sz="1500" b="1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2021 г. </a:t>
                      </a:r>
                      <a:r>
                        <a:rPr lang="nb-NO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(17:30 ч. </a:t>
                      </a:r>
                      <a:r>
                        <a:rPr lang="bg-BG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българско време</a:t>
                      </a:r>
                      <a:r>
                        <a:rPr lang="nb-NO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en-US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15</a:t>
            </a:fld>
            <a:endParaRPr lang="bg-BG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161" y="1678444"/>
            <a:ext cx="851231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желаят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участват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тази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покана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трябва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подготвят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подадат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проектно</a:t>
            </a:r>
            <a:r>
              <a:rPr lang="ru-RU">
                <a:solidFill>
                  <a:srgbClr val="002060"/>
                </a:solidFill>
              </a:rPr>
              <a:t> предложение, </a:t>
            </a:r>
            <a:r>
              <a:rPr lang="ru-RU" err="1">
                <a:solidFill>
                  <a:srgbClr val="002060"/>
                </a:solidFill>
              </a:rPr>
              <a:t>като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попълнят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уеб-базиран</a:t>
            </a:r>
            <a:r>
              <a:rPr lang="ru-RU">
                <a:solidFill>
                  <a:srgbClr val="002060"/>
                </a:solidFill>
              </a:rPr>
              <a:t> формуляр за </a:t>
            </a:r>
            <a:r>
              <a:rPr lang="ru-RU" err="1">
                <a:solidFill>
                  <a:srgbClr val="002060"/>
                </a:solidFill>
              </a:rPr>
              <a:t>кандидатстване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електронен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подпис</a:t>
            </a:r>
            <a:r>
              <a:rPr lang="ru-RU">
                <a:solidFill>
                  <a:srgbClr val="002060"/>
                </a:solidFill>
              </a:rPr>
              <a:t> в </a:t>
            </a:r>
            <a:r>
              <a:rPr lang="ru-RU" err="1">
                <a:solidFill>
                  <a:srgbClr val="002060"/>
                </a:solidFill>
              </a:rPr>
              <a:t>системата</a:t>
            </a:r>
            <a:r>
              <a:rPr lang="ru-RU">
                <a:solidFill>
                  <a:srgbClr val="002060"/>
                </a:solidFill>
              </a:rPr>
              <a:t> ИСУН 2020 на </a:t>
            </a:r>
            <a:r>
              <a:rPr lang="ru-RU">
                <a:solidFill>
                  <a:srgbClr val="002060"/>
                </a:solidFill>
                <a:hlinkClick r:id="rId8"/>
              </a:rPr>
              <a:t>http://eumis2020.government.bg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Преди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да </a:t>
            </a:r>
            <a:r>
              <a:rPr lang="ru-RU" err="1">
                <a:solidFill>
                  <a:srgbClr val="002060"/>
                </a:solidFill>
              </a:rPr>
              <a:t>подадат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предложения, </a:t>
            </a:r>
            <a:r>
              <a:rPr lang="ru-RU" err="1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могат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поискат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разяснения</a:t>
            </a:r>
            <a:r>
              <a:rPr lang="ru-RU">
                <a:solidFill>
                  <a:srgbClr val="002060"/>
                </a:solidFill>
              </a:rPr>
              <a:t> от ПО </a:t>
            </a:r>
            <a:r>
              <a:rPr lang="ru-RU" err="1">
                <a:solidFill>
                  <a:srgbClr val="002060"/>
                </a:solidFill>
              </a:rPr>
              <a:t>относно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процедурата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отпускане</a:t>
            </a:r>
            <a:r>
              <a:rPr lang="ru-RU">
                <a:solidFill>
                  <a:srgbClr val="002060"/>
                </a:solidFill>
              </a:rPr>
              <a:t> на БФП, </a:t>
            </a:r>
            <a:r>
              <a:rPr lang="ru-RU" err="1">
                <a:solidFill>
                  <a:srgbClr val="002060"/>
                </a:solidFill>
              </a:rPr>
              <a:t>като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изпращат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запитвания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електронна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поща</a:t>
            </a:r>
            <a:r>
              <a:rPr lang="ru-RU">
                <a:solidFill>
                  <a:srgbClr val="002060"/>
                </a:solidFill>
              </a:rPr>
              <a:t> до </a:t>
            </a:r>
            <a:r>
              <a:rPr lang="ru-RU" smtClean="0">
                <a:solidFill>
                  <a:srgbClr val="002060"/>
                </a:solidFill>
                <a:hlinkClick r:id="rId9"/>
              </a:rPr>
              <a:t>pa14culture@mc.government.bg</a:t>
            </a:r>
            <a:r>
              <a:rPr lang="ru-RU" smtClean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Разясненията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ще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бъдат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публикувани</a:t>
            </a:r>
            <a:r>
              <a:rPr lang="ru-RU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mtClean="0">
                <a:solidFill>
                  <a:srgbClr val="002060"/>
                </a:solidFill>
              </a:rPr>
              <a:t>на </a:t>
            </a:r>
            <a:r>
              <a:rPr lang="ru-RU">
                <a:solidFill>
                  <a:srgbClr val="002060"/>
                </a:solidFill>
              </a:rPr>
              <a:t>сайта на </a:t>
            </a:r>
            <a:r>
              <a:rPr lang="ru-RU" err="1" smtClean="0">
                <a:solidFill>
                  <a:srgbClr val="002060"/>
                </a:solidFill>
              </a:rPr>
              <a:t>Програмата</a:t>
            </a:r>
            <a:r>
              <a:rPr lang="ru-RU" smtClean="0">
                <a:solidFill>
                  <a:srgbClr val="002060"/>
                </a:solidFill>
              </a:rPr>
              <a:t>: </a:t>
            </a:r>
            <a:r>
              <a:rPr lang="en-US" smtClean="0">
                <a:solidFill>
                  <a:srgbClr val="002060"/>
                </a:solidFill>
                <a:hlinkClick r:id="rId10"/>
              </a:rPr>
              <a:t>https</a:t>
            </a:r>
            <a:r>
              <a:rPr lang="en-US">
                <a:solidFill>
                  <a:srgbClr val="002060"/>
                </a:solidFill>
                <a:hlinkClick r:id="rId10"/>
              </a:rPr>
              <a:t>://www.eeagrants.bg/programi/kultura/pokani</a:t>
            </a:r>
            <a:r>
              <a:rPr lang="en-US" smtClean="0">
                <a:solidFill>
                  <a:srgbClr val="002060"/>
                </a:solidFill>
                <a:hlinkClick r:id="rId10"/>
              </a:rPr>
              <a:t>/</a:t>
            </a:r>
            <a:r>
              <a:rPr lang="bg-BG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(</a:t>
            </a:r>
            <a:r>
              <a:rPr lang="ru-RU">
                <a:solidFill>
                  <a:srgbClr val="002060"/>
                </a:solidFill>
              </a:rPr>
              <a:t>под текста на </a:t>
            </a:r>
            <a:r>
              <a:rPr lang="ru-RU" err="1">
                <a:solidFill>
                  <a:srgbClr val="002060"/>
                </a:solidFill>
              </a:rPr>
              <a:t>Поканата</a:t>
            </a:r>
            <a:r>
              <a:rPr lang="ru-RU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>
                <a:solidFill>
                  <a:srgbClr val="002060"/>
                </a:solidFill>
              </a:rPr>
              <a:t>в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ИСУН </a:t>
            </a:r>
            <a:r>
              <a:rPr lang="ru-RU" smtClean="0">
                <a:solidFill>
                  <a:srgbClr val="002060"/>
                </a:solidFill>
              </a:rPr>
              <a:t>2020 - </a:t>
            </a:r>
            <a:r>
              <a:rPr lang="en-US">
                <a:solidFill>
                  <a:srgbClr val="002060"/>
                </a:solidFill>
                <a:hlinkClick r:id="rId11"/>
              </a:rPr>
              <a:t>https://</a:t>
            </a:r>
            <a:r>
              <a:rPr lang="en-US" smtClean="0">
                <a:solidFill>
                  <a:srgbClr val="002060"/>
                </a:solidFill>
                <a:hlinkClick r:id="rId11"/>
              </a:rPr>
              <a:t>eumis2020.government.bg/bg/s/Procedure/Active</a:t>
            </a:r>
            <a:endParaRPr lang="en-US" smtClean="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endParaRPr lang="bg-BG" sz="1000" smtClean="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r>
              <a:rPr lang="bg-BG" sz="2500" smtClean="0">
                <a:solidFill>
                  <a:srgbClr val="002060"/>
                </a:solidFill>
              </a:rPr>
              <a:t>БЛАГОДАРЯ ЗА ВНИМАНИЕТО!</a:t>
            </a:r>
          </a:p>
          <a:p>
            <a:pPr algn="r">
              <a:spcBef>
                <a:spcPts val="600"/>
              </a:spcBef>
            </a:pPr>
            <a:r>
              <a:rPr lang="ru-RU" sz="1500" smtClean="0">
                <a:solidFill>
                  <a:srgbClr val="002060"/>
                </a:solidFill>
              </a:rPr>
              <a:t>Министерство </a:t>
            </a:r>
            <a:r>
              <a:rPr lang="ru-RU" sz="1500">
                <a:solidFill>
                  <a:srgbClr val="002060"/>
                </a:solidFill>
              </a:rPr>
              <a:t>на </a:t>
            </a:r>
            <a:r>
              <a:rPr lang="ru-RU" sz="1500" err="1">
                <a:solidFill>
                  <a:srgbClr val="002060"/>
                </a:solidFill>
              </a:rPr>
              <a:t>културата</a:t>
            </a:r>
            <a:r>
              <a:rPr lang="ru-RU" sz="1500">
                <a:solidFill>
                  <a:srgbClr val="002060"/>
                </a:solidFill>
              </a:rPr>
              <a:t> на </a:t>
            </a:r>
            <a:r>
              <a:rPr lang="ru-RU" sz="1500" err="1">
                <a:solidFill>
                  <a:srgbClr val="002060"/>
                </a:solidFill>
              </a:rPr>
              <a:t>Република</a:t>
            </a:r>
            <a:r>
              <a:rPr lang="ru-RU" sz="1500">
                <a:solidFill>
                  <a:srgbClr val="002060"/>
                </a:solidFill>
              </a:rPr>
              <a:t> </a:t>
            </a:r>
            <a:r>
              <a:rPr lang="ru-RU" sz="1500" err="1" smtClean="0">
                <a:solidFill>
                  <a:srgbClr val="002060"/>
                </a:solidFill>
              </a:rPr>
              <a:t>България</a:t>
            </a:r>
            <a:r>
              <a:rPr lang="ru-RU" sz="1500" smtClean="0">
                <a:solidFill>
                  <a:srgbClr val="002060"/>
                </a:solidFill>
              </a:rPr>
              <a:t>, </a:t>
            </a:r>
          </a:p>
          <a:p>
            <a:pPr algn="r">
              <a:spcBef>
                <a:spcPts val="600"/>
              </a:spcBef>
            </a:pPr>
            <a:r>
              <a:rPr lang="ru-RU" sz="1500">
                <a:solidFill>
                  <a:srgbClr val="002060"/>
                </a:solidFill>
              </a:rPr>
              <a:t>г</a:t>
            </a:r>
            <a:r>
              <a:rPr lang="ru-RU" sz="1500" smtClean="0">
                <a:solidFill>
                  <a:srgbClr val="002060"/>
                </a:solidFill>
              </a:rPr>
              <a:t>р. София, бул. «Ал. </a:t>
            </a:r>
            <a:r>
              <a:rPr lang="ru-RU" sz="1500" err="1" smtClean="0">
                <a:solidFill>
                  <a:srgbClr val="002060"/>
                </a:solidFill>
              </a:rPr>
              <a:t>Стамболийски</a:t>
            </a:r>
            <a:r>
              <a:rPr lang="ru-RU" sz="1500" smtClean="0">
                <a:solidFill>
                  <a:srgbClr val="002060"/>
                </a:solidFill>
              </a:rPr>
              <a:t>» № 17</a:t>
            </a:r>
            <a:endParaRPr lang="ru-RU" sz="150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r>
              <a:rPr lang="ru-RU" sz="1500" smtClean="0">
                <a:solidFill>
                  <a:srgbClr val="002060"/>
                </a:solidFill>
              </a:rPr>
              <a:t>ел. </a:t>
            </a:r>
            <a:r>
              <a:rPr lang="ru-RU" sz="1500" err="1">
                <a:solidFill>
                  <a:srgbClr val="002060"/>
                </a:solidFill>
              </a:rPr>
              <a:t>поща</a:t>
            </a:r>
            <a:r>
              <a:rPr lang="ru-RU" sz="1500">
                <a:solidFill>
                  <a:srgbClr val="002060"/>
                </a:solidFill>
              </a:rPr>
              <a:t>: </a:t>
            </a:r>
            <a:r>
              <a:rPr lang="ru-RU" sz="1500" smtClean="0">
                <a:solidFill>
                  <a:srgbClr val="002060"/>
                </a:solidFill>
                <a:hlinkClick r:id="rId9"/>
              </a:rPr>
              <a:t>pa14culture@mc.government.bg</a:t>
            </a:r>
            <a:endParaRPr lang="ru-RU" sz="15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89" y="2060848"/>
            <a:ext cx="8469582" cy="165618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Безвъзмездната </a:t>
            </a:r>
            <a:r>
              <a:rPr lang="ru-RU" sz="1800">
                <a:solidFill>
                  <a:srgbClr val="002060"/>
                </a:solidFill>
              </a:rPr>
              <a:t>финансова </a:t>
            </a:r>
            <a:r>
              <a:rPr lang="bg-BG" sz="1800" smtClean="0">
                <a:solidFill>
                  <a:srgbClr val="002060"/>
                </a:solidFill>
              </a:rPr>
              <a:t>помощ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за проекти по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цяло</a:t>
            </a:r>
            <a:r>
              <a:rPr lang="ru-RU" sz="1800">
                <a:solidFill>
                  <a:srgbClr val="002060"/>
                </a:solidFill>
              </a:rPr>
              <a:t> е 10 000 000 </a:t>
            </a:r>
            <a:r>
              <a:rPr lang="ru-RU" sz="1800" smtClean="0">
                <a:solidFill>
                  <a:srgbClr val="002060"/>
                </a:solidFill>
              </a:rPr>
              <a:t>€, </a:t>
            </a:r>
            <a:r>
              <a:rPr lang="ru-RU" sz="1800" err="1" smtClean="0">
                <a:solidFill>
                  <a:srgbClr val="002060"/>
                </a:solidFill>
              </a:rPr>
              <a:t>като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тя</a:t>
            </a:r>
            <a:r>
              <a:rPr lang="ru-RU" sz="1800" smtClean="0">
                <a:solidFill>
                  <a:srgbClr val="002060"/>
                </a:solidFill>
              </a:rPr>
              <a:t> се </a:t>
            </a:r>
            <a:r>
              <a:rPr lang="ru-RU" sz="1800" err="1">
                <a:solidFill>
                  <a:srgbClr val="002060"/>
                </a:solidFill>
              </a:rPr>
              <a:t>фокусира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върху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ролята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културата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движимото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културно</a:t>
            </a:r>
            <a:r>
              <a:rPr lang="ru-RU" sz="1800">
                <a:solidFill>
                  <a:srgbClr val="002060"/>
                </a:solidFill>
              </a:rPr>
              <a:t> наследство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двигател</a:t>
            </a:r>
            <a:r>
              <a:rPr lang="ru-RU" sz="1800">
                <a:solidFill>
                  <a:srgbClr val="002060"/>
                </a:solidFill>
              </a:rPr>
              <a:t> за </a:t>
            </a:r>
            <a:r>
              <a:rPr lang="ru-RU" sz="1800" err="1">
                <a:solidFill>
                  <a:srgbClr val="002060"/>
                </a:solidFill>
              </a:rPr>
              <a:t>местно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регионално</a:t>
            </a:r>
            <a:r>
              <a:rPr lang="ru-RU" sz="1800">
                <a:solidFill>
                  <a:srgbClr val="002060"/>
                </a:solidFill>
              </a:rPr>
              <a:t> развитие, </a:t>
            </a:r>
            <a:r>
              <a:rPr lang="ru-RU" sz="1800" err="1">
                <a:solidFill>
                  <a:srgbClr val="002060"/>
                </a:solidFill>
              </a:rPr>
              <a:t>акцентирайки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върху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заетостта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социалното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включване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предприемачеството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културния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сектор.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412776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500" b="1" smtClean="0">
                <a:solidFill>
                  <a:srgbClr val="002060"/>
                </a:solidFill>
              </a:rPr>
              <a:t>Обща информация за Програмата</a:t>
            </a:r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0890" y="3717032"/>
            <a:ext cx="846958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Общата</a:t>
            </a:r>
            <a:r>
              <a:rPr lang="ru-RU" sz="1800" smtClean="0">
                <a:solidFill>
                  <a:srgbClr val="002060"/>
                </a:solidFill>
              </a:rPr>
              <a:t> цел на </a:t>
            </a:r>
            <a:r>
              <a:rPr lang="ru-RU" sz="1800" err="1" smtClean="0">
                <a:solidFill>
                  <a:srgbClr val="002060"/>
                </a:solidFill>
              </a:rPr>
              <a:t>Програмата</a:t>
            </a:r>
            <a:r>
              <a:rPr lang="ru-RU" sz="1800" smtClean="0">
                <a:solidFill>
                  <a:srgbClr val="002060"/>
                </a:solidFill>
              </a:rPr>
              <a:t> чрез </a:t>
            </a:r>
            <a:r>
              <a:rPr lang="ru-RU" sz="1800" err="1" smtClean="0">
                <a:solidFill>
                  <a:srgbClr val="002060"/>
                </a:solidFill>
              </a:rPr>
              <a:t>различните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процудери</a:t>
            </a:r>
            <a:r>
              <a:rPr lang="ru-RU" sz="1800" smtClean="0">
                <a:solidFill>
                  <a:srgbClr val="002060"/>
                </a:solidFill>
              </a:rPr>
              <a:t> е да укрепи </a:t>
            </a:r>
            <a:r>
              <a:rPr lang="ru-RU" sz="1800" err="1" smtClean="0">
                <a:solidFill>
                  <a:srgbClr val="002060"/>
                </a:solidFill>
              </a:rPr>
              <a:t>социалното</a:t>
            </a:r>
            <a:r>
              <a:rPr lang="ru-RU" sz="1800" smtClean="0">
                <a:solidFill>
                  <a:srgbClr val="002060"/>
                </a:solidFill>
              </a:rPr>
              <a:t> и </a:t>
            </a:r>
            <a:r>
              <a:rPr lang="ru-RU" sz="1800" err="1" smtClean="0">
                <a:solidFill>
                  <a:srgbClr val="002060"/>
                </a:solidFill>
              </a:rPr>
              <a:t>икономическото</a:t>
            </a:r>
            <a:r>
              <a:rPr lang="ru-RU" sz="1800" smtClean="0">
                <a:solidFill>
                  <a:srgbClr val="002060"/>
                </a:solidFill>
              </a:rPr>
              <a:t> развитие чрез </a:t>
            </a:r>
            <a:r>
              <a:rPr lang="ru-RU" sz="1800" err="1" smtClean="0">
                <a:solidFill>
                  <a:srgbClr val="002060"/>
                </a:solidFill>
              </a:rPr>
              <a:t>културно</a:t>
            </a:r>
            <a:r>
              <a:rPr lang="ru-RU" sz="1800" smtClean="0">
                <a:solidFill>
                  <a:srgbClr val="002060"/>
                </a:solidFill>
              </a:rPr>
              <a:t> сътрудничество, предприемачество в </a:t>
            </a:r>
            <a:r>
              <a:rPr lang="ru-RU" sz="1800" err="1" smtClean="0">
                <a:solidFill>
                  <a:srgbClr val="002060"/>
                </a:solidFill>
              </a:rPr>
              <a:t>областта</a:t>
            </a:r>
            <a:r>
              <a:rPr lang="ru-RU" sz="1800" smtClean="0">
                <a:solidFill>
                  <a:srgbClr val="002060"/>
                </a:solidFill>
              </a:rPr>
              <a:t> на </a:t>
            </a:r>
            <a:r>
              <a:rPr lang="ru-RU" sz="1800" err="1" smtClean="0">
                <a:solidFill>
                  <a:srgbClr val="002060"/>
                </a:solidFill>
              </a:rPr>
              <a:t>културата</a:t>
            </a:r>
            <a:r>
              <a:rPr lang="ru-RU" sz="1800" smtClean="0">
                <a:solidFill>
                  <a:srgbClr val="002060"/>
                </a:solidFill>
              </a:rPr>
              <a:t> и управление на културното наследство. 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</a:t>
            </a:fld>
            <a:endParaRPr lang="bg-BG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0890" y="5013176"/>
            <a:ext cx="846958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За обмен </a:t>
            </a:r>
            <a:r>
              <a:rPr lang="ru-RU" sz="1800">
                <a:solidFill>
                  <a:srgbClr val="002060"/>
                </a:solidFill>
              </a:rPr>
              <a:t>и сътрудничество между организации от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донори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бенефициенти</a:t>
            </a:r>
            <a:r>
              <a:rPr lang="ru-RU" sz="1800" smtClean="0">
                <a:solidFill>
                  <a:srgbClr val="002060"/>
                </a:solidFill>
              </a:rPr>
              <a:t> при </a:t>
            </a:r>
            <a:r>
              <a:rPr lang="ru-RU" sz="1800" err="1" smtClean="0">
                <a:solidFill>
                  <a:srgbClr val="002060"/>
                </a:solidFill>
              </a:rPr>
              <a:t>реализирането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на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Министерство </a:t>
            </a:r>
            <a:r>
              <a:rPr lang="ru-RU" sz="1800">
                <a:solidFill>
                  <a:srgbClr val="002060"/>
                </a:solidFill>
              </a:rPr>
              <a:t>на </a:t>
            </a:r>
            <a:r>
              <a:rPr lang="ru-RU" sz="1800" err="1">
                <a:solidFill>
                  <a:srgbClr val="002060"/>
                </a:solidFill>
              </a:rPr>
              <a:t>културата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(</a:t>
            </a:r>
            <a:r>
              <a:rPr lang="ru-RU" sz="1800" err="1" smtClean="0">
                <a:solidFill>
                  <a:srgbClr val="002060"/>
                </a:solidFill>
              </a:rPr>
              <a:t>като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Програмен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оператор) </a:t>
            </a:r>
          </a:p>
          <a:p>
            <a:pPr algn="l"/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      си </a:t>
            </a:r>
            <a:r>
              <a:rPr lang="ru-RU" sz="1800" err="1">
                <a:solidFill>
                  <a:srgbClr val="002060"/>
                </a:solidFill>
              </a:rPr>
              <a:t>партнира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със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Съвет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изкуствата</a:t>
            </a:r>
            <a:r>
              <a:rPr lang="ru-RU" sz="1800">
                <a:solidFill>
                  <a:srgbClr val="002060"/>
                </a:solidFill>
              </a:rPr>
              <a:t> – </a:t>
            </a:r>
            <a:r>
              <a:rPr lang="ru-RU" sz="1800" smtClean="0">
                <a:solidFill>
                  <a:srgbClr val="002060"/>
                </a:solidFill>
              </a:rPr>
              <a:t>Норвегия. 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05264"/>
            <a:ext cx="2378181" cy="7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7082641"/>
              </p:ext>
            </p:extLst>
          </p:nvPr>
        </p:nvGraphicFramePr>
        <p:xfrm>
          <a:off x="350890" y="1268760"/>
          <a:ext cx="846958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5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4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err="1">
                <a:solidFill>
                  <a:srgbClr val="002060"/>
                </a:solidFill>
              </a:rPr>
              <a:t>Специфичната</a:t>
            </a:r>
            <a:r>
              <a:rPr lang="ru-RU">
                <a:solidFill>
                  <a:srgbClr val="002060"/>
                </a:solidFill>
              </a:rPr>
              <a:t> цел на </a:t>
            </a:r>
            <a:r>
              <a:rPr lang="ru-RU" b="1">
                <a:solidFill>
                  <a:srgbClr val="002060"/>
                </a:solidFill>
              </a:rPr>
              <a:t>Резултат 1</a:t>
            </a:r>
            <a:r>
              <a:rPr lang="ru-RU">
                <a:solidFill>
                  <a:srgbClr val="002060"/>
                </a:solidFill>
              </a:rPr>
              <a:t> е да се </a:t>
            </a:r>
            <a:r>
              <a:rPr lang="ru-RU" err="1">
                <a:solidFill>
                  <a:srgbClr val="002060"/>
                </a:solidFill>
              </a:rPr>
              <a:t>подобри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управлението</a:t>
            </a:r>
            <a:r>
              <a:rPr lang="ru-RU">
                <a:solidFill>
                  <a:srgbClr val="002060"/>
                </a:solidFill>
              </a:rPr>
              <a:t> на културното наследство чрез </a:t>
            </a:r>
            <a:r>
              <a:rPr lang="ru-RU" err="1">
                <a:solidFill>
                  <a:srgbClr val="002060"/>
                </a:solidFill>
              </a:rPr>
              <a:t>подпомагане</a:t>
            </a:r>
            <a:r>
              <a:rPr lang="ru-RU">
                <a:solidFill>
                  <a:srgbClr val="002060"/>
                </a:solidFill>
              </a:rPr>
              <a:t> на проекти, </a:t>
            </a:r>
            <a:r>
              <a:rPr lang="ru-RU" err="1">
                <a:solidFill>
                  <a:srgbClr val="002060"/>
                </a:solidFill>
              </a:rPr>
              <a:t>насочени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към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представяне</a:t>
            </a:r>
            <a:r>
              <a:rPr lang="ru-RU">
                <a:solidFill>
                  <a:srgbClr val="002060"/>
                </a:solidFill>
              </a:rPr>
              <a:t> на културното наследство в </a:t>
            </a:r>
            <a:r>
              <a:rPr lang="ru-RU" err="1">
                <a:solidFill>
                  <a:srgbClr val="002060"/>
                </a:solidFill>
              </a:rPr>
              <a:t>ревитализирани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реставрирани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реновирани</a:t>
            </a:r>
            <a:r>
              <a:rPr lang="ru-RU">
                <a:solidFill>
                  <a:srgbClr val="002060"/>
                </a:solidFill>
              </a:rPr>
              <a:t> пространства </a:t>
            </a:r>
            <a:r>
              <a:rPr lang="ru-RU" smtClean="0">
                <a:solidFill>
                  <a:srgbClr val="002060"/>
                </a:solidFill>
              </a:rPr>
              <a:t>(Подрезултат </a:t>
            </a:r>
            <a:r>
              <a:rPr lang="ru-RU">
                <a:solidFill>
                  <a:srgbClr val="002060"/>
                </a:solidFill>
              </a:rPr>
              <a:t>1.1) и </a:t>
            </a:r>
            <a:r>
              <a:rPr lang="ru-RU" b="1">
                <a:solidFill>
                  <a:srgbClr val="002060"/>
                </a:solidFill>
              </a:rPr>
              <a:t>чрез </a:t>
            </a:r>
            <a:r>
              <a:rPr lang="ru-RU" b="1" err="1">
                <a:solidFill>
                  <a:srgbClr val="002060"/>
                </a:solidFill>
              </a:rPr>
              <a:t>дигитално</a:t>
            </a:r>
            <a:r>
              <a:rPr lang="ru-RU" b="1">
                <a:solidFill>
                  <a:srgbClr val="002060"/>
                </a:solidFill>
              </a:rPr>
              <a:t> достъпни обекти на културното наследство </a:t>
            </a:r>
            <a:r>
              <a:rPr lang="ru-RU" b="1" smtClean="0">
                <a:solidFill>
                  <a:srgbClr val="002060"/>
                </a:solidFill>
              </a:rPr>
              <a:t>(Подрезултат </a:t>
            </a:r>
            <a:r>
              <a:rPr lang="ru-RU" b="1">
                <a:solidFill>
                  <a:srgbClr val="002060"/>
                </a:solidFill>
              </a:rPr>
              <a:t>1.2</a:t>
            </a:r>
            <a:r>
              <a:rPr lang="ru-RU" b="1" smtClean="0">
                <a:solidFill>
                  <a:srgbClr val="002060"/>
                </a:solidFill>
              </a:rPr>
              <a:t>)</a:t>
            </a:r>
            <a:r>
              <a:rPr lang="ru-RU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Чрез </a:t>
            </a:r>
            <a:r>
              <a:rPr lang="ru-RU" err="1" smtClean="0">
                <a:solidFill>
                  <a:srgbClr val="002060"/>
                </a:solidFill>
              </a:rPr>
              <a:t>настоящата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покана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ПО </a:t>
            </a:r>
            <a:r>
              <a:rPr lang="ru-RU" err="1">
                <a:solidFill>
                  <a:srgbClr val="002060"/>
                </a:solidFill>
              </a:rPr>
              <a:t>ще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избере</a:t>
            </a:r>
            <a:r>
              <a:rPr lang="ru-RU">
                <a:solidFill>
                  <a:srgbClr val="002060"/>
                </a:solidFill>
              </a:rPr>
              <a:t> и подкрепи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най</a:t>
            </a:r>
            <a:r>
              <a:rPr lang="ru-RU">
                <a:solidFill>
                  <a:srgbClr val="002060"/>
                </a:solidFill>
              </a:rPr>
              <a:t>-добре </a:t>
            </a:r>
            <a:r>
              <a:rPr lang="ru-RU" err="1">
                <a:solidFill>
                  <a:srgbClr val="002060"/>
                </a:solidFill>
              </a:rPr>
              <a:t>допринасят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постигане</a:t>
            </a:r>
            <a:r>
              <a:rPr lang="ru-RU">
                <a:solidFill>
                  <a:srgbClr val="002060"/>
                </a:solidFill>
              </a:rPr>
              <a:t> на Подрезултат 1.2 и </a:t>
            </a:r>
            <a:r>
              <a:rPr lang="ru-RU" err="1">
                <a:solidFill>
                  <a:srgbClr val="002060"/>
                </a:solidFill>
              </a:rPr>
              <a:t>са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фокусирани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върху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една</a:t>
            </a:r>
            <a:r>
              <a:rPr lang="ru-RU">
                <a:solidFill>
                  <a:srgbClr val="002060"/>
                </a:solidFill>
              </a:rPr>
              <a:t> или </a:t>
            </a:r>
            <a:r>
              <a:rPr lang="ru-RU" err="1">
                <a:solidFill>
                  <a:srgbClr val="002060"/>
                </a:solidFill>
              </a:rPr>
              <a:t>повече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следните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тематични</a:t>
            </a:r>
            <a:r>
              <a:rPr lang="ru-RU">
                <a:solidFill>
                  <a:srgbClr val="002060"/>
                </a:solidFill>
              </a:rPr>
              <a:t> области</a:t>
            </a:r>
            <a:r>
              <a:rPr lang="ru-RU" smtClean="0">
                <a:solidFill>
                  <a:srgbClr val="002060"/>
                </a:solidFill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smtClean="0">
                <a:solidFill>
                  <a:srgbClr val="002060"/>
                </a:solidFill>
              </a:rPr>
              <a:t>a</a:t>
            </a:r>
            <a:r>
              <a:rPr lang="ru-RU" b="1">
                <a:solidFill>
                  <a:srgbClr val="002060"/>
                </a:solidFill>
              </a:rPr>
              <a:t>) </a:t>
            </a:r>
            <a:r>
              <a:rPr lang="ru-RU" b="1" err="1">
                <a:solidFill>
                  <a:srgbClr val="002060"/>
                </a:solidFill>
              </a:rPr>
              <a:t>Подобряване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достъпа</a:t>
            </a:r>
            <a:r>
              <a:rPr lang="ru-RU" b="1">
                <a:solidFill>
                  <a:srgbClr val="002060"/>
                </a:solidFill>
              </a:rPr>
              <a:t> до обекти на </a:t>
            </a:r>
            <a:r>
              <a:rPr lang="ru-RU" b="1" err="1">
                <a:solidFill>
                  <a:srgbClr val="002060"/>
                </a:solidFill>
              </a:rPr>
              <a:t>културно</a:t>
            </a:r>
            <a:r>
              <a:rPr lang="ru-RU" b="1">
                <a:solidFill>
                  <a:srgbClr val="002060"/>
                </a:solidFill>
              </a:rPr>
              <a:t> наследство чрез </a:t>
            </a:r>
            <a:r>
              <a:rPr lang="ru-RU" b="1" err="1">
                <a:solidFill>
                  <a:srgbClr val="002060"/>
                </a:solidFill>
              </a:rPr>
              <a:t>дигитализация</a:t>
            </a:r>
            <a:r>
              <a:rPr lang="ru-RU" b="1">
                <a:solidFill>
                  <a:srgbClr val="002060"/>
                </a:solidFill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б) </a:t>
            </a:r>
            <a:r>
              <a:rPr lang="ru-RU" b="1" err="1">
                <a:solidFill>
                  <a:srgbClr val="002060"/>
                </a:solidFill>
              </a:rPr>
              <a:t>Създаване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дигитални</a:t>
            </a:r>
            <a:r>
              <a:rPr lang="ru-RU" b="1">
                <a:solidFill>
                  <a:srgbClr val="002060"/>
                </a:solidFill>
              </a:rPr>
              <a:t> лаборатории при </a:t>
            </a:r>
            <a:r>
              <a:rPr lang="ru-RU" b="1" err="1">
                <a:solidFill>
                  <a:srgbClr val="002060"/>
                </a:solidFill>
              </a:rPr>
              <a:t>културни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b="1" err="1">
                <a:solidFill>
                  <a:srgbClr val="002060"/>
                </a:solidFill>
              </a:rPr>
              <a:t>оператори</a:t>
            </a:r>
            <a:r>
              <a:rPr lang="ru-RU" b="1">
                <a:solidFill>
                  <a:srgbClr val="002060"/>
                </a:solidFill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в) </a:t>
            </a:r>
            <a:r>
              <a:rPr lang="ru-RU" b="1" err="1">
                <a:solidFill>
                  <a:srgbClr val="002060"/>
                </a:solidFill>
              </a:rPr>
              <a:t>Надграждане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капацитета</a:t>
            </a:r>
            <a:r>
              <a:rPr lang="ru-RU" b="1">
                <a:solidFill>
                  <a:srgbClr val="002060"/>
                </a:solidFill>
              </a:rPr>
              <a:t> и </a:t>
            </a:r>
            <a:r>
              <a:rPr lang="ru-RU" b="1" err="1">
                <a:solidFill>
                  <a:srgbClr val="002060"/>
                </a:solidFill>
              </a:rPr>
              <a:t>разширяване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дейността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съществуващи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b="1" err="1">
                <a:solidFill>
                  <a:srgbClr val="002060"/>
                </a:solidFill>
              </a:rPr>
              <a:t>дигитални</a:t>
            </a:r>
            <a:r>
              <a:rPr lang="ru-RU" b="1">
                <a:solidFill>
                  <a:srgbClr val="002060"/>
                </a:solidFill>
              </a:rPr>
              <a:t> лаборатории/</a:t>
            </a:r>
            <a:r>
              <a:rPr lang="ru-RU" b="1" err="1">
                <a:solidFill>
                  <a:srgbClr val="002060"/>
                </a:solidFill>
              </a:rPr>
              <a:t>центрове</a:t>
            </a:r>
            <a:r>
              <a:rPr lang="ru-RU" b="1">
                <a:solidFill>
                  <a:srgbClr val="002060"/>
                </a:solidFill>
              </a:rPr>
              <a:t>, в </a:t>
            </a:r>
            <a:r>
              <a:rPr lang="ru-RU" b="1" err="1">
                <a:solidFill>
                  <a:srgbClr val="002060"/>
                </a:solidFill>
              </a:rPr>
              <a:t>т.ч</a:t>
            </a:r>
            <a:r>
              <a:rPr lang="ru-RU" b="1">
                <a:solidFill>
                  <a:srgbClr val="002060"/>
                </a:solidFill>
              </a:rPr>
              <a:t>. </a:t>
            </a:r>
            <a:r>
              <a:rPr lang="ru-RU" b="1" err="1">
                <a:solidFill>
                  <a:srgbClr val="002060"/>
                </a:solidFill>
              </a:rPr>
              <a:t>финансирани</a:t>
            </a:r>
            <a:r>
              <a:rPr lang="ru-RU" b="1">
                <a:solidFill>
                  <a:srgbClr val="002060"/>
                </a:solidFill>
              </a:rPr>
              <a:t> по </a:t>
            </a:r>
            <a:r>
              <a:rPr lang="ru-RU" b="1" err="1">
                <a:solidFill>
                  <a:srgbClr val="002060"/>
                </a:solidFill>
              </a:rPr>
              <a:t>мярка</a:t>
            </a:r>
            <a:r>
              <a:rPr lang="ru-RU" b="1">
                <a:solidFill>
                  <a:srgbClr val="002060"/>
                </a:solidFill>
              </a:rPr>
              <a:t> 2 „</a:t>
            </a:r>
            <a:r>
              <a:rPr lang="ru-RU" b="1" err="1">
                <a:solidFill>
                  <a:srgbClr val="002060"/>
                </a:solidFill>
              </a:rPr>
              <a:t>Документиране</a:t>
            </a:r>
            <a:r>
              <a:rPr lang="ru-RU" b="1">
                <a:solidFill>
                  <a:srgbClr val="002060"/>
                </a:solidFill>
              </a:rPr>
              <a:t> на </a:t>
            </a:r>
            <a:r>
              <a:rPr lang="ru-RU" b="1" err="1">
                <a:solidFill>
                  <a:srgbClr val="002060"/>
                </a:solidFill>
              </a:rPr>
              <a:t>културната</a:t>
            </a:r>
            <a:r>
              <a:rPr lang="ru-RU" b="1">
                <a:solidFill>
                  <a:srgbClr val="002060"/>
                </a:solidFill>
              </a:rPr>
              <a:t> история“ по </a:t>
            </a:r>
            <a:r>
              <a:rPr lang="ru-RU" b="1" err="1">
                <a:solidFill>
                  <a:srgbClr val="002060"/>
                </a:solidFill>
              </a:rPr>
              <a:t>Програма</a:t>
            </a:r>
            <a:r>
              <a:rPr lang="ru-RU" b="1">
                <a:solidFill>
                  <a:srgbClr val="002060"/>
                </a:solidFill>
              </a:rPr>
              <a:t> БГ08 „Културно наследство и </a:t>
            </a:r>
            <a:r>
              <a:rPr lang="ru-RU" b="1" err="1">
                <a:solidFill>
                  <a:srgbClr val="002060"/>
                </a:solidFill>
              </a:rPr>
              <a:t>съвременни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b="1" err="1">
                <a:solidFill>
                  <a:srgbClr val="002060"/>
                </a:solidFill>
              </a:rPr>
              <a:t>изкуства</a:t>
            </a:r>
            <a:r>
              <a:rPr lang="ru-RU" b="1">
                <a:solidFill>
                  <a:srgbClr val="002060"/>
                </a:solidFill>
              </a:rPr>
              <a:t>“, </a:t>
            </a:r>
            <a:r>
              <a:rPr lang="ru-RU" b="1" err="1">
                <a:solidFill>
                  <a:srgbClr val="002060"/>
                </a:solidFill>
              </a:rPr>
              <a:t>финансирана</a:t>
            </a:r>
            <a:r>
              <a:rPr lang="ru-RU" b="1">
                <a:solidFill>
                  <a:srgbClr val="002060"/>
                </a:solidFill>
              </a:rPr>
              <a:t> по ФМ на ЕИП 2009-2014 г.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5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>
                <a:solidFill>
                  <a:srgbClr val="002060"/>
                </a:solidFill>
              </a:rPr>
              <a:t>Допустими</a:t>
            </a:r>
            <a:r>
              <a:rPr lang="ru-RU" b="1" u="sng">
                <a:solidFill>
                  <a:srgbClr val="002060"/>
                </a:solidFill>
              </a:rPr>
              <a:t> </a:t>
            </a:r>
            <a:r>
              <a:rPr lang="ru-RU" b="1" u="sng" err="1">
                <a:solidFill>
                  <a:srgbClr val="002060"/>
                </a:solidFill>
              </a:rPr>
              <a:t>кандидати</a:t>
            </a:r>
            <a:endParaRPr lang="en-US" u="sng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0890" y="1982146"/>
            <a:ext cx="8469582" cy="185151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Допустими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кандидати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са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бюджетни</a:t>
            </a:r>
            <a:r>
              <a:rPr lang="ru-RU" sz="1800">
                <a:solidFill>
                  <a:srgbClr val="002060"/>
                </a:solidFill>
              </a:rPr>
              <a:t> организации по </a:t>
            </a:r>
            <a:r>
              <a:rPr lang="ru-RU" sz="1800" err="1">
                <a:solidFill>
                  <a:srgbClr val="002060"/>
                </a:solidFill>
              </a:rPr>
              <a:t>смисъла</a:t>
            </a:r>
            <a:r>
              <a:rPr lang="ru-RU" sz="1800">
                <a:solidFill>
                  <a:srgbClr val="002060"/>
                </a:solidFill>
              </a:rPr>
              <a:t> на § 1, т. 5 от </a:t>
            </a:r>
            <a:r>
              <a:rPr lang="ru-RU" sz="1800" err="1">
                <a:solidFill>
                  <a:srgbClr val="002060"/>
                </a:solidFill>
              </a:rPr>
              <a:t>Допълнителните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разпоредби</a:t>
            </a:r>
            <a:r>
              <a:rPr lang="ru-RU" sz="1800">
                <a:solidFill>
                  <a:srgbClr val="002060"/>
                </a:solidFill>
              </a:rPr>
              <a:t> на Закона за </a:t>
            </a:r>
            <a:r>
              <a:rPr lang="ru-RU" sz="1800" err="1">
                <a:solidFill>
                  <a:srgbClr val="002060"/>
                </a:solidFill>
              </a:rPr>
              <a:t>публичните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финанси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установени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юридически лица на </a:t>
            </a:r>
            <a:r>
              <a:rPr lang="ru-RU" sz="1800" err="1">
                <a:solidFill>
                  <a:srgbClr val="002060"/>
                </a:solidFill>
              </a:rPr>
              <a:t>територията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Република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чиято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принципна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дейност</a:t>
            </a:r>
            <a:r>
              <a:rPr lang="ru-RU" sz="1800">
                <a:solidFill>
                  <a:srgbClr val="002060"/>
                </a:solidFill>
              </a:rPr>
              <a:t> се </a:t>
            </a:r>
            <a:r>
              <a:rPr lang="ru-RU" sz="1800" err="1">
                <a:solidFill>
                  <a:srgbClr val="002060"/>
                </a:solidFill>
              </a:rPr>
              <a:t>осъществява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културния</a:t>
            </a:r>
            <a:r>
              <a:rPr lang="ru-RU" sz="1800">
                <a:solidFill>
                  <a:srgbClr val="002060"/>
                </a:solidFill>
              </a:rPr>
              <a:t> или </a:t>
            </a:r>
            <a:r>
              <a:rPr lang="ru-RU" sz="1800" err="1">
                <a:solidFill>
                  <a:srgbClr val="002060"/>
                </a:solidFill>
              </a:rPr>
              <a:t>творческия</a:t>
            </a:r>
            <a:r>
              <a:rPr lang="ru-RU" sz="1800">
                <a:solidFill>
                  <a:srgbClr val="002060"/>
                </a:solidFill>
              </a:rPr>
              <a:t> сектор, </a:t>
            </a:r>
            <a:r>
              <a:rPr lang="ru-RU" sz="1800" err="1">
                <a:solidFill>
                  <a:srgbClr val="002060"/>
                </a:solidFill>
              </a:rPr>
              <a:t>както</a:t>
            </a:r>
            <a:r>
              <a:rPr lang="ru-RU" sz="1800">
                <a:solidFill>
                  <a:srgbClr val="002060"/>
                </a:solidFill>
              </a:rPr>
              <a:t> е </a:t>
            </a:r>
            <a:r>
              <a:rPr lang="ru-RU" sz="1800" err="1">
                <a:solidFill>
                  <a:srgbClr val="002060"/>
                </a:solidFill>
              </a:rPr>
              <a:t>дефинирано</a:t>
            </a:r>
            <a:r>
              <a:rPr lang="ru-RU" sz="1800">
                <a:solidFill>
                  <a:srgbClr val="002060"/>
                </a:solidFill>
              </a:rPr>
              <a:t> в Регламент (ЕС) № 1295/2013 за </a:t>
            </a:r>
            <a:r>
              <a:rPr lang="ru-RU" sz="1800" err="1">
                <a:solidFill>
                  <a:srgbClr val="002060"/>
                </a:solidFill>
              </a:rPr>
              <a:t>създаване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програма</a:t>
            </a:r>
            <a:r>
              <a:rPr lang="ru-RU" sz="1800">
                <a:solidFill>
                  <a:srgbClr val="002060"/>
                </a:solidFill>
              </a:rPr>
              <a:t> „</a:t>
            </a:r>
            <a:r>
              <a:rPr lang="ru-RU" sz="1800" err="1">
                <a:solidFill>
                  <a:srgbClr val="002060"/>
                </a:solidFill>
              </a:rPr>
              <a:t>Творческа</a:t>
            </a:r>
            <a:r>
              <a:rPr lang="ru-RU" sz="1800">
                <a:solidFill>
                  <a:srgbClr val="002060"/>
                </a:solidFill>
              </a:rPr>
              <a:t> Европа“, вкл. </a:t>
            </a:r>
            <a:r>
              <a:rPr lang="ru-RU" sz="1800" err="1">
                <a:solidFill>
                  <a:srgbClr val="002060"/>
                </a:solidFill>
              </a:rPr>
              <a:t>общини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областни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администрации.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7130" y="3789040"/>
            <a:ext cx="8469582" cy="886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Кандидатът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следва</a:t>
            </a:r>
            <a:r>
              <a:rPr lang="ru-RU" sz="1800" smtClean="0">
                <a:solidFill>
                  <a:srgbClr val="002060"/>
                </a:solidFill>
              </a:rPr>
              <a:t> да </a:t>
            </a:r>
            <a:r>
              <a:rPr lang="ru-RU" sz="1800" err="1" smtClean="0">
                <a:solidFill>
                  <a:srgbClr val="002060"/>
                </a:solidFill>
              </a:rPr>
              <a:t>разполага</a:t>
            </a:r>
            <a:r>
              <a:rPr lang="ru-RU" sz="1800" smtClean="0">
                <a:solidFill>
                  <a:srgbClr val="002060"/>
                </a:solidFill>
              </a:rPr>
              <a:t> с </a:t>
            </a:r>
            <a:r>
              <a:rPr lang="ru-RU" sz="1800" err="1" smtClean="0">
                <a:solidFill>
                  <a:srgbClr val="002060"/>
                </a:solidFill>
              </a:rPr>
              <a:t>административен</a:t>
            </a:r>
            <a:r>
              <a:rPr lang="ru-RU" sz="1800" smtClean="0">
                <a:solidFill>
                  <a:srgbClr val="002060"/>
                </a:solidFill>
              </a:rPr>
              <a:t>, финансов и оперативен </a:t>
            </a:r>
            <a:r>
              <a:rPr lang="ru-RU" sz="1800" err="1" smtClean="0">
                <a:solidFill>
                  <a:srgbClr val="002060"/>
                </a:solidFill>
              </a:rPr>
              <a:t>капацитет</a:t>
            </a:r>
            <a:r>
              <a:rPr lang="ru-RU" sz="1800" smtClean="0">
                <a:solidFill>
                  <a:srgbClr val="002060"/>
                </a:solidFill>
              </a:rPr>
              <a:t> за </a:t>
            </a:r>
            <a:r>
              <a:rPr lang="ru-RU" sz="1800" err="1" smtClean="0">
                <a:solidFill>
                  <a:srgbClr val="002060"/>
                </a:solidFill>
              </a:rPr>
              <a:t>изпълнение</a:t>
            </a:r>
            <a:r>
              <a:rPr lang="ru-RU" sz="1800" smtClean="0">
                <a:solidFill>
                  <a:srgbClr val="002060"/>
                </a:solidFill>
              </a:rPr>
              <a:t> на проекта.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528" y="4675448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Всеки</a:t>
            </a:r>
            <a:r>
              <a:rPr lang="ru-RU" sz="1800" smtClean="0">
                <a:solidFill>
                  <a:srgbClr val="002060"/>
                </a:solidFill>
              </a:rPr>
              <a:t> кандидат </a:t>
            </a:r>
            <a:r>
              <a:rPr lang="ru-RU" sz="1800" err="1" smtClean="0">
                <a:solidFill>
                  <a:srgbClr val="002060"/>
                </a:solidFill>
              </a:rPr>
              <a:t>може</a:t>
            </a:r>
            <a:r>
              <a:rPr lang="ru-RU" sz="1800" smtClean="0">
                <a:solidFill>
                  <a:srgbClr val="002060"/>
                </a:solidFill>
              </a:rPr>
              <a:t> да </a:t>
            </a:r>
            <a:r>
              <a:rPr lang="ru-RU" sz="1800" err="1" smtClean="0">
                <a:solidFill>
                  <a:srgbClr val="002060"/>
                </a:solidFill>
              </a:rPr>
              <a:t>подаде</a:t>
            </a:r>
            <a:r>
              <a:rPr lang="ru-RU" sz="1800" smtClean="0">
                <a:solidFill>
                  <a:srgbClr val="002060"/>
                </a:solidFill>
              </a:rPr>
              <a:t> само </a:t>
            </a:r>
            <a:r>
              <a:rPr lang="ru-RU" sz="1800" err="1" smtClean="0">
                <a:solidFill>
                  <a:srgbClr val="002060"/>
                </a:solidFill>
              </a:rPr>
              <a:t>едно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 по </a:t>
            </a:r>
            <a:r>
              <a:rPr lang="ru-RU" sz="1800" err="1" smtClean="0">
                <a:solidFill>
                  <a:srgbClr val="002060"/>
                </a:solidFill>
              </a:rPr>
              <a:t>настоящата</a:t>
            </a:r>
            <a:r>
              <a:rPr lang="ru-RU" sz="1800" smtClean="0">
                <a:solidFill>
                  <a:srgbClr val="002060"/>
                </a:solidFill>
              </a:rPr>
              <a:t> Покана. В случай че кандидат е подал </a:t>
            </a:r>
            <a:r>
              <a:rPr lang="ru-RU" sz="1800" err="1" smtClean="0">
                <a:solidFill>
                  <a:srgbClr val="002060"/>
                </a:solidFill>
              </a:rPr>
              <a:t>повече</a:t>
            </a:r>
            <a:r>
              <a:rPr lang="ru-RU" sz="1800" smtClean="0">
                <a:solidFill>
                  <a:srgbClr val="002060"/>
                </a:solidFill>
              </a:rPr>
              <a:t> от </a:t>
            </a:r>
            <a:r>
              <a:rPr lang="ru-RU" sz="1800" err="1" smtClean="0">
                <a:solidFill>
                  <a:srgbClr val="002060"/>
                </a:solidFill>
              </a:rPr>
              <a:t>едно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предложение, до оценка </a:t>
            </a:r>
            <a:r>
              <a:rPr lang="ru-RU" sz="1800" err="1" smtClean="0">
                <a:solidFill>
                  <a:srgbClr val="002060"/>
                </a:solidFill>
              </a:rPr>
              <a:t>ще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бъде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допуснато</a:t>
            </a:r>
            <a:r>
              <a:rPr lang="ru-RU" sz="1800" smtClean="0">
                <a:solidFill>
                  <a:srgbClr val="002060"/>
                </a:solidFill>
              </a:rPr>
              <a:t> само </a:t>
            </a:r>
            <a:r>
              <a:rPr lang="ru-RU" sz="1800" err="1" smtClean="0">
                <a:solidFill>
                  <a:srgbClr val="002060"/>
                </a:solidFill>
              </a:rPr>
              <a:t>последното</a:t>
            </a:r>
            <a:r>
              <a:rPr lang="ru-RU" sz="1800" smtClean="0">
                <a:solidFill>
                  <a:srgbClr val="002060"/>
                </a:solidFill>
              </a:rPr>
              <a:t>, </a:t>
            </a:r>
            <a:r>
              <a:rPr lang="ru-RU" sz="1800" err="1" smtClean="0">
                <a:solidFill>
                  <a:srgbClr val="002060"/>
                </a:solidFill>
              </a:rPr>
              <a:t>подадено</a:t>
            </a:r>
            <a:r>
              <a:rPr lang="ru-RU" sz="1800" smtClean="0">
                <a:solidFill>
                  <a:srgbClr val="002060"/>
                </a:solidFill>
              </a:rPr>
              <a:t> в </a:t>
            </a:r>
            <a:r>
              <a:rPr lang="ru-RU" sz="1800" err="1" smtClean="0">
                <a:solidFill>
                  <a:srgbClr val="002060"/>
                </a:solidFill>
              </a:rPr>
              <a:t>рамките</a:t>
            </a:r>
            <a:r>
              <a:rPr lang="ru-RU" sz="1800" smtClean="0">
                <a:solidFill>
                  <a:srgbClr val="002060"/>
                </a:solidFill>
              </a:rPr>
              <a:t> на </a:t>
            </a:r>
            <a:r>
              <a:rPr lang="ru-RU" sz="1800" err="1" smtClean="0">
                <a:solidFill>
                  <a:srgbClr val="002060"/>
                </a:solidFill>
              </a:rPr>
              <a:t>крайния</a:t>
            </a:r>
            <a:r>
              <a:rPr lang="ru-RU" sz="1800" smtClean="0">
                <a:solidFill>
                  <a:srgbClr val="002060"/>
                </a:solidFill>
              </a:rPr>
              <a:t> срок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предложение. </a:t>
            </a:r>
            <a:r>
              <a:rPr lang="ru-RU" sz="1800" err="1" smtClean="0">
                <a:solidFill>
                  <a:srgbClr val="002060"/>
                </a:solidFill>
              </a:rPr>
              <a:t>Всички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предходни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проектни</a:t>
            </a:r>
            <a:r>
              <a:rPr lang="ru-RU" sz="1800" smtClean="0">
                <a:solidFill>
                  <a:srgbClr val="002060"/>
                </a:solidFill>
              </a:rPr>
              <a:t> предложения </a:t>
            </a:r>
            <a:r>
              <a:rPr lang="ru-RU" sz="1800" err="1" smtClean="0">
                <a:solidFill>
                  <a:srgbClr val="002060"/>
                </a:solidFill>
              </a:rPr>
              <a:t>ще</a:t>
            </a:r>
            <a:r>
              <a:rPr lang="ru-RU" sz="1800" smtClean="0">
                <a:solidFill>
                  <a:srgbClr val="002060"/>
                </a:solidFill>
              </a:rPr>
              <a:t> се </a:t>
            </a:r>
            <a:r>
              <a:rPr lang="ru-RU" sz="1800" err="1" smtClean="0">
                <a:solidFill>
                  <a:srgbClr val="002060"/>
                </a:solidFill>
              </a:rPr>
              <a:t>считат</a:t>
            </a:r>
            <a:r>
              <a:rPr lang="ru-RU" sz="1800" smtClean="0">
                <a:solidFill>
                  <a:srgbClr val="002060"/>
                </a:solidFill>
              </a:rPr>
              <a:t> за </a:t>
            </a:r>
            <a:r>
              <a:rPr lang="ru-RU" sz="1800" err="1" smtClean="0">
                <a:solidFill>
                  <a:srgbClr val="002060"/>
                </a:solidFill>
              </a:rPr>
              <a:t>оттеглени</a:t>
            </a:r>
            <a:r>
              <a:rPr lang="ru-RU" sz="180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>
                <a:solidFill>
                  <a:srgbClr val="002060"/>
                </a:solidFill>
              </a:rPr>
              <a:t>Допустими</a:t>
            </a:r>
            <a:r>
              <a:rPr lang="ru-RU" b="1" u="sng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партньори</a:t>
            </a:r>
            <a:endParaRPr lang="en-US" u="sng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0890" y="1982146"/>
            <a:ext cx="8469582" cy="144685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Допустими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по </a:t>
            </a:r>
            <a:r>
              <a:rPr lang="ru-RU" sz="1800" err="1">
                <a:solidFill>
                  <a:srgbClr val="002060"/>
                </a:solidFill>
              </a:rPr>
              <a:t>настоящата</a:t>
            </a:r>
            <a:r>
              <a:rPr lang="ru-RU" sz="1800">
                <a:solidFill>
                  <a:srgbClr val="002060"/>
                </a:solidFill>
              </a:rPr>
              <a:t> Покана </a:t>
            </a:r>
            <a:r>
              <a:rPr lang="ru-RU" sz="1800" err="1">
                <a:solidFill>
                  <a:srgbClr val="002060"/>
                </a:solidFill>
              </a:rPr>
              <a:t>могат</a:t>
            </a:r>
            <a:r>
              <a:rPr lang="ru-RU" sz="1800">
                <a:solidFill>
                  <a:srgbClr val="002060"/>
                </a:solidFill>
              </a:rPr>
              <a:t> да </a:t>
            </a:r>
            <a:r>
              <a:rPr lang="ru-RU" sz="1800" err="1">
                <a:solidFill>
                  <a:srgbClr val="002060"/>
                </a:solidFill>
              </a:rPr>
              <a:t>бъдат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всички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публични</a:t>
            </a:r>
            <a:r>
              <a:rPr lang="ru-RU" sz="1800">
                <a:solidFill>
                  <a:srgbClr val="002060"/>
                </a:solidFill>
              </a:rPr>
              <a:t> или </a:t>
            </a:r>
            <a:r>
              <a:rPr lang="ru-RU" sz="1800" err="1">
                <a:solidFill>
                  <a:srgbClr val="002060"/>
                </a:solidFill>
              </a:rPr>
              <a:t>частни</a:t>
            </a:r>
            <a:r>
              <a:rPr lang="ru-RU" sz="1800">
                <a:solidFill>
                  <a:srgbClr val="002060"/>
                </a:solidFill>
              </a:rPr>
              <a:t> организации, </a:t>
            </a:r>
            <a:r>
              <a:rPr lang="ru-RU" sz="1800" err="1">
                <a:solidFill>
                  <a:srgbClr val="002060"/>
                </a:solidFill>
              </a:rPr>
              <a:t>както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сдружения</a:t>
            </a:r>
            <a:r>
              <a:rPr lang="ru-RU" sz="1800">
                <a:solidFill>
                  <a:srgbClr val="002060"/>
                </a:solidFill>
              </a:rPr>
              <a:t> с </a:t>
            </a:r>
            <a:r>
              <a:rPr lang="ru-RU" sz="1800" err="1">
                <a:solidFill>
                  <a:srgbClr val="002060"/>
                </a:solidFill>
              </a:rPr>
              <a:t>нестопанска</a:t>
            </a:r>
            <a:r>
              <a:rPr lang="ru-RU" sz="1800">
                <a:solidFill>
                  <a:srgbClr val="002060"/>
                </a:solidFill>
              </a:rPr>
              <a:t> цел, </a:t>
            </a:r>
            <a:r>
              <a:rPr lang="ru-RU" sz="1800" err="1">
                <a:solidFill>
                  <a:srgbClr val="002060"/>
                </a:solidFill>
              </a:rPr>
              <a:t>установени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юридически лица в </a:t>
            </a:r>
            <a:r>
              <a:rPr lang="ru-RU" sz="1800" err="1">
                <a:solidFill>
                  <a:srgbClr val="002060"/>
                </a:solidFill>
              </a:rPr>
              <a:t>Република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или в </a:t>
            </a:r>
            <a:r>
              <a:rPr lang="ru-RU" sz="1800" err="1">
                <a:solidFill>
                  <a:srgbClr val="002060"/>
                </a:solidFill>
              </a:rPr>
              <a:t>държава</a:t>
            </a:r>
            <a:r>
              <a:rPr lang="ru-RU" sz="1800">
                <a:solidFill>
                  <a:srgbClr val="002060"/>
                </a:solidFill>
              </a:rPr>
              <a:t> донор по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(Исландия, </a:t>
            </a:r>
            <a:r>
              <a:rPr lang="ru-RU" sz="1800" err="1">
                <a:solidFill>
                  <a:srgbClr val="002060"/>
                </a:solidFill>
              </a:rPr>
              <a:t>Лихтенщайн</a:t>
            </a:r>
            <a:r>
              <a:rPr lang="ru-RU" sz="1800">
                <a:solidFill>
                  <a:srgbClr val="002060"/>
                </a:solidFill>
              </a:rPr>
              <a:t> и Норвегия), </a:t>
            </a:r>
            <a:r>
              <a:rPr lang="ru-RU" sz="1800" err="1">
                <a:solidFill>
                  <a:srgbClr val="002060"/>
                </a:solidFill>
              </a:rPr>
              <a:t>чиято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основна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дейност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няма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търговски</a:t>
            </a:r>
            <a:r>
              <a:rPr lang="ru-RU" sz="1800">
                <a:solidFill>
                  <a:srgbClr val="002060"/>
                </a:solidFill>
              </a:rPr>
              <a:t> характер.</a:t>
            </a: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890" y="3932173"/>
            <a:ext cx="8469582" cy="504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настоящата</a:t>
            </a:r>
            <a:r>
              <a:rPr lang="ru-RU" sz="1800">
                <a:solidFill>
                  <a:srgbClr val="002060"/>
                </a:solidFill>
              </a:rPr>
              <a:t> Покана </a:t>
            </a:r>
            <a:r>
              <a:rPr lang="ru-RU" sz="1800" err="1">
                <a:solidFill>
                  <a:srgbClr val="002060"/>
                </a:solidFill>
              </a:rPr>
              <a:t>партньорството</a:t>
            </a:r>
            <a:r>
              <a:rPr lang="ru-RU" sz="1800">
                <a:solidFill>
                  <a:srgbClr val="002060"/>
                </a:solidFill>
              </a:rPr>
              <a:t> е </a:t>
            </a:r>
            <a:r>
              <a:rPr lang="ru-RU" sz="1800" err="1">
                <a:solidFill>
                  <a:srgbClr val="002060"/>
                </a:solidFill>
              </a:rPr>
              <a:t>желателно</a:t>
            </a:r>
            <a:r>
              <a:rPr lang="ru-RU" sz="1800">
                <a:solidFill>
                  <a:srgbClr val="002060"/>
                </a:solidFill>
              </a:rPr>
              <a:t>, но не е </a:t>
            </a:r>
            <a:r>
              <a:rPr lang="ru-RU" sz="1800" err="1">
                <a:solidFill>
                  <a:srgbClr val="002060"/>
                </a:solidFill>
              </a:rPr>
              <a:t>задължително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0890" y="3429000"/>
            <a:ext cx="846958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bg-BG" sz="1800">
                <a:solidFill>
                  <a:srgbClr val="002060"/>
                </a:solidFill>
              </a:rPr>
              <a:t>Физически лица не са допустими партньори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3528" y="4630337"/>
            <a:ext cx="8469582" cy="124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ще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насърчава</a:t>
            </a:r>
            <a:r>
              <a:rPr lang="ru-RU" sz="1800">
                <a:solidFill>
                  <a:srgbClr val="002060"/>
                </a:solidFill>
              </a:rPr>
              <a:t> проекти, </a:t>
            </a:r>
            <a:r>
              <a:rPr lang="ru-RU" sz="1800" err="1">
                <a:solidFill>
                  <a:srgbClr val="002060"/>
                </a:solidFill>
              </a:rPr>
              <a:t>които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са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базирани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партньорства</a:t>
            </a:r>
            <a:r>
              <a:rPr lang="ru-RU" sz="1800">
                <a:solidFill>
                  <a:srgbClr val="002060"/>
                </a:solidFill>
              </a:rPr>
              <a:t> между </a:t>
            </a:r>
            <a:r>
              <a:rPr lang="ru-RU" sz="1800" err="1">
                <a:solidFill>
                  <a:srgbClr val="002060"/>
                </a:solidFill>
              </a:rPr>
              <a:t>кандидати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донори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Проектни</a:t>
            </a:r>
            <a:r>
              <a:rPr lang="ru-RU" sz="1800">
                <a:solidFill>
                  <a:srgbClr val="002060"/>
                </a:solidFill>
              </a:rPr>
              <a:t> предложения, </a:t>
            </a:r>
            <a:r>
              <a:rPr lang="ru-RU" sz="1800" err="1">
                <a:solidFill>
                  <a:srgbClr val="002060"/>
                </a:solidFill>
              </a:rPr>
              <a:t>които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предвиждат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изпълнение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дейности</a:t>
            </a:r>
            <a:r>
              <a:rPr lang="ru-RU" sz="1800">
                <a:solidFill>
                  <a:srgbClr val="002060"/>
                </a:solidFill>
              </a:rPr>
              <a:t> с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донори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получават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по-голям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брой</a:t>
            </a:r>
            <a:r>
              <a:rPr lang="ru-RU" sz="1800">
                <a:solidFill>
                  <a:srgbClr val="002060"/>
                </a:solidFill>
              </a:rPr>
              <a:t> точки на </a:t>
            </a:r>
            <a:r>
              <a:rPr lang="ru-RU" sz="1800" err="1">
                <a:solidFill>
                  <a:srgbClr val="002060"/>
                </a:solidFill>
              </a:rPr>
              <a:t>етап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Техническа</a:t>
            </a:r>
            <a:r>
              <a:rPr lang="ru-RU" sz="1800">
                <a:solidFill>
                  <a:srgbClr val="002060"/>
                </a:solidFill>
              </a:rPr>
              <a:t> и финансова оценка (ТФО).</a:t>
            </a:r>
            <a:endParaRPr lang="en-US" sz="180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3528" y="5794108"/>
            <a:ext cx="8469582" cy="65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Няма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ограничение за </a:t>
            </a:r>
            <a:r>
              <a:rPr lang="ru-RU" sz="1800" err="1">
                <a:solidFill>
                  <a:srgbClr val="002060"/>
                </a:solidFill>
              </a:rPr>
              <a:t>броя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партньорите</a:t>
            </a:r>
            <a:r>
              <a:rPr lang="ru-RU" sz="1800">
                <a:solidFill>
                  <a:srgbClr val="002060"/>
                </a:solidFill>
              </a:rPr>
              <a:t> по един проект и един </a:t>
            </a:r>
            <a:r>
              <a:rPr lang="ru-RU" sz="1800" err="1">
                <a:solidFill>
                  <a:srgbClr val="002060"/>
                </a:solidFill>
              </a:rPr>
              <a:t>партньор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може</a:t>
            </a:r>
            <a:r>
              <a:rPr lang="ru-RU" sz="1800">
                <a:solidFill>
                  <a:srgbClr val="002060"/>
                </a:solidFill>
              </a:rPr>
              <a:t> да </a:t>
            </a:r>
            <a:r>
              <a:rPr lang="ru-RU" sz="1800" err="1">
                <a:solidFill>
                  <a:srgbClr val="002060"/>
                </a:solidFill>
              </a:rPr>
              <a:t>участва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повече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едно</a:t>
            </a:r>
            <a:r>
              <a:rPr lang="ru-RU" sz="1800">
                <a:solidFill>
                  <a:srgbClr val="002060"/>
                </a:solidFill>
              </a:rPr>
              <a:t> проектно предложение.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7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 smtClean="0">
                <a:solidFill>
                  <a:srgbClr val="002060"/>
                </a:solidFill>
              </a:rPr>
              <a:t>Задължителни</a:t>
            </a:r>
            <a:r>
              <a:rPr lang="ru-RU" b="1" u="sng" smtClean="0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изисквания</a:t>
            </a:r>
            <a:r>
              <a:rPr lang="ru-RU" b="1" u="sng" smtClean="0">
                <a:solidFill>
                  <a:srgbClr val="002060"/>
                </a:solidFill>
              </a:rPr>
              <a:t> (1)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54116"/>
            <a:ext cx="864096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 err="1">
                <a:solidFill>
                  <a:srgbClr val="002060"/>
                </a:solidFill>
              </a:rPr>
              <a:t>Територия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smtClean="0">
                <a:solidFill>
                  <a:srgbClr val="002060"/>
                </a:solidFill>
              </a:rPr>
              <a:t>за </a:t>
            </a:r>
            <a:r>
              <a:rPr lang="ru-RU" sz="1550">
                <a:solidFill>
                  <a:srgbClr val="002060"/>
                </a:solidFill>
              </a:rPr>
              <a:t>реализация на </a:t>
            </a:r>
            <a:r>
              <a:rPr lang="ru-RU" sz="1550" err="1">
                <a:solidFill>
                  <a:srgbClr val="002060"/>
                </a:solidFill>
              </a:rPr>
              <a:t>проектите</a:t>
            </a:r>
            <a:r>
              <a:rPr lang="ru-RU" sz="1550">
                <a:solidFill>
                  <a:srgbClr val="002060"/>
                </a:solidFill>
              </a:rPr>
              <a:t> (</a:t>
            </a:r>
            <a:r>
              <a:rPr lang="ru-RU" sz="1550" err="1">
                <a:solidFill>
                  <a:srgbClr val="002060"/>
                </a:solidFill>
              </a:rPr>
              <a:t>България</a:t>
            </a:r>
            <a:r>
              <a:rPr lang="ru-RU" sz="1550">
                <a:solidFill>
                  <a:srgbClr val="002060"/>
                </a:solidFill>
              </a:rPr>
              <a:t>, Норвегия, Исландия, </a:t>
            </a:r>
            <a:r>
              <a:rPr lang="ru-RU" sz="1550" err="1">
                <a:solidFill>
                  <a:srgbClr val="002060"/>
                </a:solidFill>
              </a:rPr>
              <a:t>Лихтенщайн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err="1" smtClean="0">
                <a:solidFill>
                  <a:srgbClr val="002060"/>
                </a:solidFill>
              </a:rPr>
              <a:t>Дейности</a:t>
            </a:r>
            <a:r>
              <a:rPr lang="ru-RU" sz="1550" smtClean="0">
                <a:solidFill>
                  <a:srgbClr val="002060"/>
                </a:solidFill>
              </a:rPr>
              <a:t> за </a:t>
            </a:r>
            <a:r>
              <a:rPr lang="ru-RU" sz="1550" err="1" smtClean="0">
                <a:solidFill>
                  <a:srgbClr val="002060"/>
                </a:solidFill>
              </a:rPr>
              <a:t>постигане</a:t>
            </a:r>
            <a:r>
              <a:rPr lang="ru-RU" sz="1550" smtClean="0">
                <a:solidFill>
                  <a:srgbClr val="002060"/>
                </a:solidFill>
              </a:rPr>
              <a:t> на </a:t>
            </a:r>
            <a:r>
              <a:rPr lang="ru-RU" sz="1550" b="1" err="1" smtClean="0">
                <a:solidFill>
                  <a:srgbClr val="002060"/>
                </a:solidFill>
              </a:rPr>
              <a:t>индикатори</a:t>
            </a:r>
            <a:r>
              <a:rPr lang="ru-RU" sz="1550" smtClean="0">
                <a:solidFill>
                  <a:srgbClr val="002060"/>
                </a:solidFill>
              </a:rPr>
              <a:t> «</a:t>
            </a:r>
            <a:r>
              <a:rPr lang="ru-RU" sz="1550" err="1" smtClean="0">
                <a:solidFill>
                  <a:srgbClr val="002060"/>
                </a:solidFill>
              </a:rPr>
              <a:t>Брой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елементи</a:t>
            </a:r>
            <a:r>
              <a:rPr lang="ru-RU" sz="1550" smtClean="0">
                <a:solidFill>
                  <a:srgbClr val="002060"/>
                </a:solidFill>
              </a:rPr>
              <a:t> на КН, </a:t>
            </a:r>
            <a:r>
              <a:rPr lang="ru-RU" sz="1550" err="1" smtClean="0">
                <a:solidFill>
                  <a:srgbClr val="002060"/>
                </a:solidFill>
              </a:rPr>
              <a:t>конвертирани</a:t>
            </a:r>
            <a:r>
              <a:rPr lang="ru-RU" sz="1550" smtClean="0">
                <a:solidFill>
                  <a:srgbClr val="002060"/>
                </a:solidFill>
              </a:rPr>
              <a:t> в </a:t>
            </a:r>
            <a:r>
              <a:rPr lang="ru-RU" sz="1550" err="1" smtClean="0">
                <a:solidFill>
                  <a:srgbClr val="002060"/>
                </a:solidFill>
              </a:rPr>
              <a:t>цифров</a:t>
            </a:r>
            <a:r>
              <a:rPr lang="ru-RU" sz="1550" smtClean="0">
                <a:solidFill>
                  <a:srgbClr val="002060"/>
                </a:solidFill>
              </a:rPr>
              <a:t> формат за </a:t>
            </a:r>
            <a:r>
              <a:rPr lang="ru-RU" sz="1550" err="1" smtClean="0">
                <a:solidFill>
                  <a:srgbClr val="002060"/>
                </a:solidFill>
              </a:rPr>
              <a:t>първи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път</a:t>
            </a:r>
            <a:r>
              <a:rPr lang="ru-RU" sz="1550" smtClean="0">
                <a:solidFill>
                  <a:srgbClr val="002060"/>
                </a:solidFill>
              </a:rPr>
              <a:t>» (минимум 30 000 </a:t>
            </a:r>
            <a:r>
              <a:rPr lang="ru-RU" sz="1550" err="1" smtClean="0">
                <a:solidFill>
                  <a:srgbClr val="002060"/>
                </a:solidFill>
              </a:rPr>
              <a:t>единици</a:t>
            </a:r>
            <a:r>
              <a:rPr lang="ru-RU" sz="1550" smtClean="0">
                <a:solidFill>
                  <a:srgbClr val="002060"/>
                </a:solidFill>
              </a:rPr>
              <a:t>) и «</a:t>
            </a:r>
            <a:r>
              <a:rPr lang="ru-RU" sz="1550" err="1" smtClean="0">
                <a:solidFill>
                  <a:srgbClr val="002060"/>
                </a:solidFill>
              </a:rPr>
              <a:t>Брой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дигитални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изложби</a:t>
            </a:r>
            <a:r>
              <a:rPr lang="ru-RU" sz="1550" smtClean="0">
                <a:solidFill>
                  <a:srgbClr val="002060"/>
                </a:solidFill>
              </a:rPr>
              <a:t>» (минимум 1);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z="1550" smtClean="0">
                <a:solidFill>
                  <a:srgbClr val="002060"/>
                </a:solidFill>
              </a:rPr>
              <a:t>Уреждане на </a:t>
            </a:r>
            <a:r>
              <a:rPr lang="bg-BG" sz="1550" b="1" smtClean="0">
                <a:solidFill>
                  <a:srgbClr val="002060"/>
                </a:solidFill>
              </a:rPr>
              <a:t>авторски права</a:t>
            </a:r>
            <a:r>
              <a:rPr lang="bg-BG" sz="155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smtClean="0">
                <a:solidFill>
                  <a:srgbClr val="002060"/>
                </a:solidFill>
              </a:rPr>
              <a:t>При </a:t>
            </a:r>
            <a:r>
              <a:rPr lang="ru-RU" sz="1550" err="1" smtClean="0">
                <a:solidFill>
                  <a:srgbClr val="002060"/>
                </a:solidFill>
              </a:rPr>
              <a:t>дигитализиране</a:t>
            </a:r>
            <a:r>
              <a:rPr lang="ru-RU" sz="1550" smtClean="0">
                <a:solidFill>
                  <a:srgbClr val="002060"/>
                </a:solidFill>
              </a:rPr>
              <a:t> на </a:t>
            </a:r>
            <a:r>
              <a:rPr lang="ru-RU" sz="1550" b="1" smtClean="0">
                <a:solidFill>
                  <a:srgbClr val="002060"/>
                </a:solidFill>
              </a:rPr>
              <a:t>документален архив – </a:t>
            </a:r>
            <a:r>
              <a:rPr lang="ru-RU" sz="1550" b="1" err="1" smtClean="0">
                <a:solidFill>
                  <a:srgbClr val="002060"/>
                </a:solidFill>
              </a:rPr>
              <a:t>допустими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файлови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формати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съгласно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>
                <a:solidFill>
                  <a:srgbClr val="002060"/>
                </a:solidFill>
              </a:rPr>
              <a:t>„Практически </a:t>
            </a:r>
            <a:r>
              <a:rPr lang="ru-RU" sz="1550" err="1">
                <a:solidFill>
                  <a:srgbClr val="002060"/>
                </a:solidFill>
              </a:rPr>
              <a:t>насоки</a:t>
            </a:r>
            <a:r>
              <a:rPr lang="ru-RU" sz="1550">
                <a:solidFill>
                  <a:srgbClr val="002060"/>
                </a:solidFill>
              </a:rPr>
              <a:t> за </a:t>
            </a:r>
            <a:r>
              <a:rPr lang="ru-RU" sz="1550" err="1">
                <a:solidFill>
                  <a:srgbClr val="002060"/>
                </a:solidFill>
              </a:rPr>
              <a:t>дългосрочно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съхранение</a:t>
            </a:r>
            <a:r>
              <a:rPr lang="ru-RU" sz="1550">
                <a:solidFill>
                  <a:srgbClr val="002060"/>
                </a:solidFill>
              </a:rPr>
              <a:t> на </a:t>
            </a:r>
            <a:r>
              <a:rPr lang="ru-RU" sz="1550" err="1">
                <a:solidFill>
                  <a:srgbClr val="002060"/>
                </a:solidFill>
              </a:rPr>
              <a:t>електронни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документи</a:t>
            </a:r>
            <a:r>
              <a:rPr lang="ru-RU" sz="1550">
                <a:solidFill>
                  <a:srgbClr val="002060"/>
                </a:solidFill>
              </a:rPr>
              <a:t> в </a:t>
            </a:r>
            <a:r>
              <a:rPr lang="ru-RU" sz="1550" err="1">
                <a:solidFill>
                  <a:srgbClr val="002060"/>
                </a:solidFill>
              </a:rPr>
              <a:t>администрациите</a:t>
            </a:r>
            <a:r>
              <a:rPr lang="ru-RU" sz="1550">
                <a:solidFill>
                  <a:srgbClr val="002060"/>
                </a:solidFill>
              </a:rPr>
              <a:t>“, </a:t>
            </a:r>
            <a:r>
              <a:rPr lang="ru-RU" sz="1550" err="1">
                <a:solidFill>
                  <a:srgbClr val="002060"/>
                </a:solidFill>
              </a:rPr>
              <a:t>изготвени</a:t>
            </a:r>
            <a:r>
              <a:rPr lang="ru-RU" sz="1550">
                <a:solidFill>
                  <a:srgbClr val="002060"/>
                </a:solidFill>
              </a:rPr>
              <a:t> от </a:t>
            </a:r>
            <a:r>
              <a:rPr lang="ru-RU" sz="1550" err="1">
                <a:solidFill>
                  <a:srgbClr val="002060"/>
                </a:solidFill>
              </a:rPr>
              <a:t>Държавна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агенция</a:t>
            </a:r>
            <a:r>
              <a:rPr lang="ru-RU" sz="1550">
                <a:solidFill>
                  <a:srgbClr val="002060"/>
                </a:solidFill>
              </a:rPr>
              <a:t> „</a:t>
            </a:r>
            <a:r>
              <a:rPr lang="ru-RU" sz="1550" err="1">
                <a:solidFill>
                  <a:srgbClr val="002060"/>
                </a:solidFill>
              </a:rPr>
              <a:t>Електронно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smtClean="0">
                <a:solidFill>
                  <a:srgbClr val="002060"/>
                </a:solidFill>
              </a:rPr>
              <a:t>управление“ (</a:t>
            </a:r>
            <a:r>
              <a:rPr lang="en-US" sz="1550">
                <a:solidFill>
                  <a:srgbClr val="002060"/>
                </a:solidFill>
              </a:rPr>
              <a:t>https://www2.e-gov.bg/bg/139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  <a:endParaRPr lang="bg-BG" sz="155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z="1550">
                <a:solidFill>
                  <a:srgbClr val="002060"/>
                </a:solidFill>
              </a:rPr>
              <a:t>Задължителна дейност </a:t>
            </a:r>
            <a:r>
              <a:rPr lang="bg-BG" sz="1550" smtClean="0">
                <a:solidFill>
                  <a:srgbClr val="002060"/>
                </a:solidFill>
              </a:rPr>
              <a:t>за </a:t>
            </a:r>
            <a:r>
              <a:rPr lang="bg-BG" sz="1550" b="1" smtClean="0">
                <a:solidFill>
                  <a:srgbClr val="002060"/>
                </a:solidFill>
              </a:rPr>
              <a:t>обучение на персонал</a:t>
            </a:r>
            <a:r>
              <a:rPr lang="bg-BG" sz="1550" smtClean="0">
                <a:solidFill>
                  <a:srgbClr val="002060"/>
                </a:solidFill>
              </a:rPr>
              <a:t> на бенефициента, който ще участва в дигитализацията;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z="1550" smtClean="0">
                <a:solidFill>
                  <a:srgbClr val="002060"/>
                </a:solidFill>
              </a:rPr>
              <a:t>Задължителни дейности </a:t>
            </a:r>
            <a:r>
              <a:rPr lang="ru-RU" sz="1550" smtClean="0">
                <a:solidFill>
                  <a:srgbClr val="002060"/>
                </a:solidFill>
              </a:rPr>
              <a:t>по </a:t>
            </a:r>
            <a:r>
              <a:rPr lang="ru-RU" sz="1550" err="1">
                <a:solidFill>
                  <a:srgbClr val="002060"/>
                </a:solidFill>
              </a:rPr>
              <a:t>предоставяне</a:t>
            </a:r>
            <a:r>
              <a:rPr lang="ru-RU" sz="1550">
                <a:solidFill>
                  <a:srgbClr val="002060"/>
                </a:solidFill>
              </a:rPr>
              <a:t> на </a:t>
            </a:r>
            <a:r>
              <a:rPr lang="ru-RU" sz="1550" b="1" err="1">
                <a:solidFill>
                  <a:srgbClr val="002060"/>
                </a:solidFill>
              </a:rPr>
              <a:t>достъп</a:t>
            </a:r>
            <a:r>
              <a:rPr lang="ru-RU" sz="1550" b="1">
                <a:solidFill>
                  <a:srgbClr val="002060"/>
                </a:solidFill>
              </a:rPr>
              <a:t> до </a:t>
            </a:r>
            <a:r>
              <a:rPr lang="ru-RU" sz="1550" b="1" err="1" smtClean="0">
                <a:solidFill>
                  <a:srgbClr val="002060"/>
                </a:solidFill>
              </a:rPr>
              <a:t>дигитализираното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 err="1" smtClean="0">
                <a:solidFill>
                  <a:srgbClr val="002060"/>
                </a:solidFill>
              </a:rPr>
              <a:t>съдържание</a:t>
            </a:r>
            <a:r>
              <a:rPr lang="ru-RU" sz="155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 smtClean="0">
                <a:solidFill>
                  <a:srgbClr val="002060"/>
                </a:solidFill>
              </a:rPr>
              <a:t>Концепция за </a:t>
            </a:r>
            <a:r>
              <a:rPr lang="ru-RU" sz="1550" b="1" err="1" smtClean="0">
                <a:solidFill>
                  <a:srgbClr val="002060"/>
                </a:solidFill>
              </a:rPr>
              <a:t>достигане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>
                <a:solidFill>
                  <a:srgbClr val="002060"/>
                </a:solidFill>
              </a:rPr>
              <a:t>до аудитория </a:t>
            </a:r>
            <a:r>
              <a:rPr lang="ru-RU" sz="1550">
                <a:solidFill>
                  <a:srgbClr val="002060"/>
                </a:solidFill>
              </a:rPr>
              <a:t>при </a:t>
            </a:r>
            <a:r>
              <a:rPr lang="ru-RU" sz="1550" err="1">
                <a:solidFill>
                  <a:srgbClr val="002060"/>
                </a:solidFill>
              </a:rPr>
              <a:t>реализирането</a:t>
            </a:r>
            <a:r>
              <a:rPr lang="ru-RU" sz="1550">
                <a:solidFill>
                  <a:srgbClr val="002060"/>
                </a:solidFill>
              </a:rPr>
              <a:t> на </a:t>
            </a:r>
            <a:r>
              <a:rPr lang="ru-RU" sz="1550" err="1">
                <a:solidFill>
                  <a:srgbClr val="002060"/>
                </a:solidFill>
              </a:rPr>
              <a:t>дигитална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 smtClean="0">
                <a:solidFill>
                  <a:srgbClr val="002060"/>
                </a:solidFill>
              </a:rPr>
              <a:t>изложба</a:t>
            </a:r>
            <a:r>
              <a:rPr lang="ru-RU" sz="155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 err="1">
                <a:solidFill>
                  <a:srgbClr val="002060"/>
                </a:solidFill>
              </a:rPr>
              <a:t>У</a:t>
            </a:r>
            <a:r>
              <a:rPr lang="ru-RU" sz="1550" b="1" err="1" smtClean="0">
                <a:solidFill>
                  <a:srgbClr val="002060"/>
                </a:solidFill>
              </a:rPr>
              <a:t>стойчивост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>
                <a:solidFill>
                  <a:srgbClr val="002060"/>
                </a:solidFill>
              </a:rPr>
              <a:t>на </a:t>
            </a:r>
            <a:r>
              <a:rPr lang="ru-RU" sz="1550" b="1" err="1">
                <a:solidFill>
                  <a:srgbClr val="002060"/>
                </a:solidFill>
              </a:rPr>
              <a:t>проектната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smtClean="0">
                <a:solidFill>
                  <a:srgbClr val="002060"/>
                </a:solidFill>
              </a:rPr>
              <a:t>инвестиция в </a:t>
            </a:r>
            <a:r>
              <a:rPr lang="ru-RU" sz="1550" b="1" err="1" smtClean="0">
                <a:solidFill>
                  <a:srgbClr val="002060"/>
                </a:solidFill>
              </a:rPr>
              <a:t>дълготрайни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 err="1" smtClean="0">
                <a:solidFill>
                  <a:srgbClr val="002060"/>
                </a:solidFill>
              </a:rPr>
              <a:t>активи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 err="1" smtClean="0">
                <a:solidFill>
                  <a:srgbClr val="002060"/>
                </a:solidFill>
              </a:rPr>
              <a:t>най-малко</a:t>
            </a:r>
            <a:r>
              <a:rPr lang="ru-RU" sz="1550" b="1" smtClean="0">
                <a:solidFill>
                  <a:srgbClr val="002060"/>
                </a:solidFill>
              </a:rPr>
              <a:t> </a:t>
            </a:r>
            <a:r>
              <a:rPr lang="ru-RU" sz="1550" b="1">
                <a:solidFill>
                  <a:srgbClr val="002060"/>
                </a:solidFill>
              </a:rPr>
              <a:t>5 г. </a:t>
            </a:r>
            <a:r>
              <a:rPr lang="ru-RU" sz="1550">
                <a:solidFill>
                  <a:srgbClr val="002060"/>
                </a:solidFill>
              </a:rPr>
              <a:t>след </a:t>
            </a:r>
            <a:r>
              <a:rPr lang="ru-RU" sz="1550" smtClean="0">
                <a:solidFill>
                  <a:srgbClr val="002060"/>
                </a:solidFill>
              </a:rPr>
              <a:t>края на проекта;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err="1" smtClean="0">
                <a:solidFill>
                  <a:srgbClr val="002060"/>
                </a:solidFill>
              </a:rPr>
              <a:t>Дейност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>
                <a:solidFill>
                  <a:srgbClr val="002060"/>
                </a:solidFill>
              </a:rPr>
              <a:t>за </a:t>
            </a:r>
            <a:r>
              <a:rPr lang="ru-RU" sz="1550" b="1" err="1">
                <a:solidFill>
                  <a:srgbClr val="002060"/>
                </a:solidFill>
              </a:rPr>
              <a:t>сформиране</a:t>
            </a:r>
            <a:r>
              <a:rPr lang="ru-RU" sz="1550" b="1">
                <a:solidFill>
                  <a:srgbClr val="002060"/>
                </a:solidFill>
              </a:rPr>
              <a:t> на </a:t>
            </a:r>
            <a:r>
              <a:rPr lang="ru-RU" sz="1550" b="1" err="1">
                <a:solidFill>
                  <a:srgbClr val="002060"/>
                </a:solidFill>
              </a:rPr>
              <a:t>екип</a:t>
            </a:r>
            <a:r>
              <a:rPr lang="ru-RU" sz="1550" b="1">
                <a:solidFill>
                  <a:srgbClr val="002060"/>
                </a:solidFill>
              </a:rPr>
              <a:t> за управление на проекта </a:t>
            </a:r>
            <a:r>
              <a:rPr lang="ru-RU" sz="1550">
                <a:solidFill>
                  <a:srgbClr val="002060"/>
                </a:solidFill>
              </a:rPr>
              <a:t>(</a:t>
            </a:r>
            <a:r>
              <a:rPr lang="ru-RU" sz="1550" err="1">
                <a:solidFill>
                  <a:srgbClr val="002060"/>
                </a:solidFill>
              </a:rPr>
              <a:t>Ръководителят</a:t>
            </a:r>
            <a:r>
              <a:rPr lang="ru-RU" sz="1550">
                <a:solidFill>
                  <a:srgbClr val="002060"/>
                </a:solidFill>
              </a:rPr>
              <a:t> на </a:t>
            </a:r>
            <a:r>
              <a:rPr lang="ru-RU" sz="1550" err="1">
                <a:solidFill>
                  <a:srgbClr val="002060"/>
                </a:solidFill>
              </a:rPr>
              <a:t>организацията-бенефициент</a:t>
            </a:r>
            <a:r>
              <a:rPr lang="ru-RU" sz="1550">
                <a:solidFill>
                  <a:srgbClr val="002060"/>
                </a:solidFill>
              </a:rPr>
              <a:t> не </a:t>
            </a:r>
            <a:r>
              <a:rPr lang="ru-RU" sz="1550" err="1">
                <a:solidFill>
                  <a:srgbClr val="002060"/>
                </a:solidFill>
              </a:rPr>
              <a:t>може</a:t>
            </a:r>
            <a:r>
              <a:rPr lang="ru-RU" sz="1550">
                <a:solidFill>
                  <a:srgbClr val="002060"/>
                </a:solidFill>
              </a:rPr>
              <a:t> да </a:t>
            </a:r>
            <a:r>
              <a:rPr lang="ru-RU" sz="1550" err="1">
                <a:solidFill>
                  <a:srgbClr val="002060"/>
                </a:solidFill>
              </a:rPr>
              <a:t>бъде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ръководител</a:t>
            </a:r>
            <a:r>
              <a:rPr lang="ru-RU" sz="1550">
                <a:solidFill>
                  <a:srgbClr val="002060"/>
                </a:solidFill>
              </a:rPr>
              <a:t> на проекта, </a:t>
            </a:r>
            <a:r>
              <a:rPr lang="ru-RU" sz="1550" err="1">
                <a:solidFill>
                  <a:srgbClr val="002060"/>
                </a:solidFill>
              </a:rPr>
              <a:t>нито</a:t>
            </a:r>
            <a:r>
              <a:rPr lang="ru-RU" sz="1550">
                <a:solidFill>
                  <a:srgbClr val="002060"/>
                </a:solidFill>
              </a:rPr>
              <a:t> член на </a:t>
            </a:r>
            <a:r>
              <a:rPr lang="ru-RU" sz="1550" err="1" smtClean="0">
                <a:solidFill>
                  <a:srgbClr val="002060"/>
                </a:solidFill>
              </a:rPr>
              <a:t>екипа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err="1" smtClean="0">
                <a:solidFill>
                  <a:srgbClr val="002060"/>
                </a:solidFill>
              </a:rPr>
              <a:t>Дейност</a:t>
            </a:r>
            <a:r>
              <a:rPr lang="ru-RU" sz="1550" smtClean="0">
                <a:solidFill>
                  <a:srgbClr val="002060"/>
                </a:solidFill>
              </a:rPr>
              <a:t> за </a:t>
            </a:r>
            <a:r>
              <a:rPr lang="ru-RU" sz="1550" b="1" err="1">
                <a:solidFill>
                  <a:srgbClr val="002060"/>
                </a:solidFill>
              </a:rPr>
              <a:t>публичност</a:t>
            </a:r>
            <a:r>
              <a:rPr lang="ru-RU" sz="1550" b="1">
                <a:solidFill>
                  <a:srgbClr val="002060"/>
                </a:solidFill>
              </a:rPr>
              <a:t> и </a:t>
            </a:r>
            <a:r>
              <a:rPr lang="ru-RU" sz="1550" b="1" smtClean="0">
                <a:solidFill>
                  <a:srgbClr val="002060"/>
                </a:solidFill>
              </a:rPr>
              <a:t>информация </a:t>
            </a:r>
            <a:r>
              <a:rPr lang="ru-RU" sz="1550" smtClean="0">
                <a:solidFill>
                  <a:srgbClr val="002060"/>
                </a:solidFill>
              </a:rPr>
              <a:t>(</a:t>
            </a:r>
            <a:r>
              <a:rPr lang="en-US" sz="1550">
                <a:solidFill>
                  <a:srgbClr val="002060"/>
                </a:solidFill>
              </a:rPr>
              <a:t>https://www.eeagrants.bg/dokumenti/narchniczi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 smtClean="0">
                <a:solidFill>
                  <a:srgbClr val="002060"/>
                </a:solidFill>
              </a:rPr>
              <a:t>Анализ на риска </a:t>
            </a:r>
            <a:r>
              <a:rPr lang="ru-RU" sz="1550" smtClean="0">
                <a:solidFill>
                  <a:srgbClr val="002060"/>
                </a:solidFill>
              </a:rPr>
              <a:t>(в Раздел 11 от Формуляра за </a:t>
            </a:r>
            <a:r>
              <a:rPr lang="ru-RU" sz="1550" err="1" smtClean="0">
                <a:solidFill>
                  <a:srgbClr val="002060"/>
                </a:solidFill>
              </a:rPr>
              <a:t>кандидатстване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35377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8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 smtClean="0">
                <a:solidFill>
                  <a:srgbClr val="002060"/>
                </a:solidFill>
              </a:rPr>
              <a:t>Задължителни</a:t>
            </a:r>
            <a:r>
              <a:rPr lang="ru-RU" b="1" u="sng" smtClean="0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изисквания</a:t>
            </a:r>
            <a:r>
              <a:rPr lang="ru-RU" b="1" u="sng" smtClean="0">
                <a:solidFill>
                  <a:srgbClr val="002060"/>
                </a:solidFill>
              </a:rPr>
              <a:t> (2)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88840"/>
            <a:ext cx="85123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ru-RU" sz="1600" err="1" smtClean="0">
                <a:solidFill>
                  <a:srgbClr val="002060"/>
                </a:solidFill>
              </a:rPr>
              <a:t>Кандидатите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по </a:t>
            </a:r>
            <a:r>
              <a:rPr lang="ru-RU" sz="1600" err="1">
                <a:solidFill>
                  <a:srgbClr val="002060"/>
                </a:solidFill>
              </a:rPr>
              <a:t>настоящата</a:t>
            </a:r>
            <a:r>
              <a:rPr lang="ru-RU" sz="1600">
                <a:solidFill>
                  <a:srgbClr val="002060"/>
                </a:solidFill>
              </a:rPr>
              <a:t> Покана </a:t>
            </a:r>
            <a:r>
              <a:rPr lang="ru-RU" sz="1600" err="1">
                <a:solidFill>
                  <a:srgbClr val="002060"/>
                </a:solidFill>
              </a:rPr>
              <a:t>нямат</a:t>
            </a:r>
            <a:r>
              <a:rPr lang="ru-RU" sz="1600">
                <a:solidFill>
                  <a:srgbClr val="002060"/>
                </a:solidFill>
              </a:rPr>
              <a:t> право да </a:t>
            </a:r>
            <a:r>
              <a:rPr lang="ru-RU" sz="1600" err="1">
                <a:solidFill>
                  <a:srgbClr val="002060"/>
                </a:solidFill>
              </a:rPr>
              <a:t>подават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проектни</a:t>
            </a:r>
            <a:r>
              <a:rPr lang="ru-RU" sz="1600">
                <a:solidFill>
                  <a:srgbClr val="002060"/>
                </a:solidFill>
              </a:rPr>
              <a:t> предложения, </a:t>
            </a:r>
            <a:r>
              <a:rPr lang="ru-RU" sz="1600" err="1">
                <a:solidFill>
                  <a:srgbClr val="002060"/>
                </a:solidFill>
              </a:rPr>
              <a:t>включващи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продукти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резултати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 smtClean="0">
                <a:solidFill>
                  <a:srgbClr val="002060"/>
                </a:solidFill>
              </a:rPr>
              <a:t>които</a:t>
            </a:r>
            <a:r>
              <a:rPr lang="ru-RU" sz="1600" smtClean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600" b="1" smtClean="0">
                <a:solidFill>
                  <a:srgbClr val="002060"/>
                </a:solidFill>
              </a:rPr>
              <a:t>вече </a:t>
            </a:r>
            <a:r>
              <a:rPr lang="ru-RU" sz="1600" b="1" err="1">
                <a:solidFill>
                  <a:srgbClr val="002060"/>
                </a:solidFill>
              </a:rPr>
              <a:t>са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създадени</a:t>
            </a:r>
            <a:r>
              <a:rPr lang="ru-RU" sz="1600" b="1" smtClean="0">
                <a:solidFill>
                  <a:srgbClr val="002060"/>
                </a:solidFill>
              </a:rPr>
              <a:t>/</a:t>
            </a:r>
            <a:r>
              <a:rPr lang="ru-RU" sz="1600" b="1" err="1" smtClean="0">
                <a:solidFill>
                  <a:srgbClr val="002060"/>
                </a:solidFill>
              </a:rPr>
              <a:t>постигнати</a:t>
            </a:r>
            <a:r>
              <a:rPr lang="ru-RU" sz="1600" b="1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600" b="1" err="1" smtClean="0">
                <a:solidFill>
                  <a:srgbClr val="002060"/>
                </a:solidFill>
              </a:rPr>
              <a:t>са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в </a:t>
            </a:r>
            <a:r>
              <a:rPr lang="ru-RU" sz="1600" b="1" err="1">
                <a:solidFill>
                  <a:srgbClr val="002060"/>
                </a:solidFill>
              </a:rPr>
              <a:t>процес</a:t>
            </a:r>
            <a:r>
              <a:rPr lang="ru-RU" sz="1600" b="1">
                <a:solidFill>
                  <a:srgbClr val="002060"/>
                </a:solidFill>
              </a:rPr>
              <a:t> на </a:t>
            </a:r>
            <a:r>
              <a:rPr lang="ru-RU" sz="1600" b="1" err="1" smtClean="0">
                <a:solidFill>
                  <a:srgbClr val="002060"/>
                </a:solidFill>
              </a:rPr>
              <a:t>изпълнение</a:t>
            </a:r>
            <a:r>
              <a:rPr lang="ru-RU" sz="1600" b="1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600" b="1" smtClean="0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които</a:t>
            </a:r>
            <a:r>
              <a:rPr lang="ru-RU" sz="1600" b="1">
                <a:solidFill>
                  <a:srgbClr val="002060"/>
                </a:solidFill>
              </a:rPr>
              <a:t> вече е </a:t>
            </a:r>
            <a:r>
              <a:rPr lang="ru-RU" sz="1600" b="1" err="1">
                <a:solidFill>
                  <a:srgbClr val="002060"/>
                </a:solidFill>
              </a:rPr>
              <a:t>осигурено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финансиране</a:t>
            </a:r>
            <a:r>
              <a:rPr lang="ru-RU" sz="1600">
                <a:solidFill>
                  <a:srgbClr val="002060"/>
                </a:solidFill>
              </a:rPr>
              <a:t> по друг проект, </a:t>
            </a:r>
            <a:r>
              <a:rPr lang="ru-RU" sz="1600" err="1">
                <a:solidFill>
                  <a:srgbClr val="002060"/>
                </a:solidFill>
              </a:rPr>
              <a:t>програма</a:t>
            </a:r>
            <a:r>
              <a:rPr lang="ru-RU" sz="1600">
                <a:solidFill>
                  <a:srgbClr val="002060"/>
                </a:solidFill>
              </a:rPr>
              <a:t> или </a:t>
            </a:r>
            <a:r>
              <a:rPr lang="ru-RU" sz="1600" err="1">
                <a:solidFill>
                  <a:srgbClr val="002060"/>
                </a:solidFill>
              </a:rPr>
              <a:t>каквато</a:t>
            </a:r>
            <a:r>
              <a:rPr lang="ru-RU" sz="1600">
                <a:solidFill>
                  <a:srgbClr val="002060"/>
                </a:solidFill>
              </a:rPr>
              <a:t> и да е друга финансова схема, </a:t>
            </a:r>
            <a:r>
              <a:rPr lang="ru-RU" sz="1600" err="1">
                <a:solidFill>
                  <a:srgbClr val="002060"/>
                </a:solidFill>
              </a:rPr>
              <a:t>произлизаща</a:t>
            </a:r>
            <a:r>
              <a:rPr lang="ru-RU" sz="1600">
                <a:solidFill>
                  <a:srgbClr val="002060"/>
                </a:solidFill>
              </a:rPr>
              <a:t> от </a:t>
            </a:r>
            <a:r>
              <a:rPr lang="ru-RU" sz="1600" err="1">
                <a:solidFill>
                  <a:srgbClr val="002060"/>
                </a:solidFill>
              </a:rPr>
              <a:t>националния</a:t>
            </a:r>
            <a:r>
              <a:rPr lang="ru-RU" sz="1600">
                <a:solidFill>
                  <a:srgbClr val="002060"/>
                </a:solidFill>
              </a:rPr>
              <a:t> бюджет, бюджета на ЕС или друга </a:t>
            </a:r>
            <a:r>
              <a:rPr lang="ru-RU" sz="1600" err="1">
                <a:solidFill>
                  <a:srgbClr val="002060"/>
                </a:solidFill>
              </a:rPr>
              <a:t>донорска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програма</a:t>
            </a:r>
            <a:r>
              <a:rPr lang="ru-RU" sz="1600">
                <a:solidFill>
                  <a:srgbClr val="002060"/>
                </a:solidFill>
              </a:rPr>
              <a:t>. </a:t>
            </a:r>
            <a:endParaRPr lang="bg-BG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Проектните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предложения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свързани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надграждане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резултати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>
                <a:solidFill>
                  <a:srgbClr val="002060"/>
                </a:solidFill>
              </a:rPr>
              <a:t>постигнати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err="1">
                <a:solidFill>
                  <a:srgbClr val="002060"/>
                </a:solidFill>
              </a:rPr>
              <a:t>Програма</a:t>
            </a:r>
            <a:r>
              <a:rPr lang="ru-RU" sz="1600">
                <a:solidFill>
                  <a:srgbClr val="002060"/>
                </a:solidFill>
              </a:rPr>
              <a:t> БГ 08 на ФМ на ЕИП 2009-2014 г</a:t>
            </a:r>
            <a:r>
              <a:rPr lang="ru-RU" sz="1600" smtClean="0">
                <a:solidFill>
                  <a:srgbClr val="002060"/>
                </a:solidFill>
              </a:rPr>
              <a:t>.;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ru-RU" sz="1600" b="1" err="1" smtClean="0">
                <a:solidFill>
                  <a:srgbClr val="002060"/>
                </a:solidFill>
              </a:rPr>
              <a:t>Недопустими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финансиране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err="1">
                <a:solidFill>
                  <a:srgbClr val="002060"/>
                </a:solidFill>
              </a:rPr>
              <a:t>тази</a:t>
            </a:r>
            <a:r>
              <a:rPr lang="ru-RU" sz="1600">
                <a:solidFill>
                  <a:srgbClr val="002060"/>
                </a:solidFill>
              </a:rPr>
              <a:t> процедура </a:t>
            </a:r>
            <a:r>
              <a:rPr lang="ru-RU" sz="1600" err="1">
                <a:solidFill>
                  <a:srgbClr val="002060"/>
                </a:solidFill>
              </a:rPr>
              <a:t>са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дейности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>
                <a:solidFill>
                  <a:srgbClr val="002060"/>
                </a:solidFill>
              </a:rPr>
              <a:t>които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стартирали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преди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датата</a:t>
            </a:r>
            <a:r>
              <a:rPr lang="ru-RU" sz="1600" b="1">
                <a:solidFill>
                  <a:srgbClr val="002060"/>
                </a:solidFill>
              </a:rPr>
              <a:t> на </a:t>
            </a:r>
            <a:r>
              <a:rPr lang="ru-RU" sz="1600" b="1" err="1">
                <a:solidFill>
                  <a:srgbClr val="002060"/>
                </a:solidFill>
              </a:rPr>
              <a:t>сключване</a:t>
            </a:r>
            <a:r>
              <a:rPr lang="ru-RU" sz="1600" b="1">
                <a:solidFill>
                  <a:srgbClr val="002060"/>
                </a:solidFill>
              </a:rPr>
              <a:t> на договора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безвъзмездна</a:t>
            </a:r>
            <a:r>
              <a:rPr lang="ru-RU" sz="1600">
                <a:solidFill>
                  <a:srgbClr val="002060"/>
                </a:solidFill>
              </a:rPr>
              <a:t> финансова </a:t>
            </a:r>
            <a:r>
              <a:rPr lang="ru-RU" sz="1600" err="1">
                <a:solidFill>
                  <a:srgbClr val="002060"/>
                </a:solidFill>
              </a:rPr>
              <a:t>помощ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en-US" sz="160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Тази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покана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не </a:t>
            </a:r>
            <a:r>
              <a:rPr lang="ru-RU" sz="1600" b="1" err="1">
                <a:solidFill>
                  <a:srgbClr val="002060"/>
                </a:solidFill>
              </a:rPr>
              <a:t>позволява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одобрените</a:t>
            </a:r>
            <a:r>
              <a:rPr lang="ru-RU" sz="1600">
                <a:solidFill>
                  <a:srgbClr val="002060"/>
                </a:solidFill>
              </a:rPr>
              <a:t> проекти </a:t>
            </a:r>
            <a:r>
              <a:rPr lang="ru-RU" sz="1600" b="1">
                <a:solidFill>
                  <a:srgbClr val="002060"/>
                </a:solidFill>
              </a:rPr>
              <a:t>да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генерират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smtClean="0">
                <a:solidFill>
                  <a:srgbClr val="002060"/>
                </a:solidFill>
              </a:rPr>
              <a:t>приходи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Ако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проектът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>
                <a:solidFill>
                  <a:srgbClr val="002060"/>
                </a:solidFill>
              </a:rPr>
              <a:t>изпълнява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партньор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>
                <a:solidFill>
                  <a:srgbClr val="002060"/>
                </a:solidFill>
              </a:rPr>
              <a:t>тогава</a:t>
            </a:r>
            <a:r>
              <a:rPr lang="ru-RU" sz="1600">
                <a:solidFill>
                  <a:srgbClr val="002060"/>
                </a:solidFill>
              </a:rPr>
              <a:t> е </a:t>
            </a:r>
            <a:r>
              <a:rPr lang="ru-RU" sz="1600" err="1">
                <a:solidFill>
                  <a:srgbClr val="002060"/>
                </a:solidFill>
              </a:rPr>
              <a:t>задължително</a:t>
            </a:r>
            <a:r>
              <a:rPr lang="ru-RU" sz="1600">
                <a:solidFill>
                  <a:srgbClr val="002060"/>
                </a:solidFill>
              </a:rPr>
              <a:t> да се включи </a:t>
            </a:r>
            <a:r>
              <a:rPr lang="ru-RU" sz="1600" b="1" err="1">
                <a:solidFill>
                  <a:srgbClr val="002060"/>
                </a:solidFill>
              </a:rPr>
              <a:t>финансиране</a:t>
            </a:r>
            <a:r>
              <a:rPr lang="ru-RU" sz="1600" b="1">
                <a:solidFill>
                  <a:srgbClr val="002060"/>
                </a:solidFill>
              </a:rPr>
              <a:t> за </a:t>
            </a:r>
            <a:r>
              <a:rPr lang="ru-RU" sz="1600" b="1" err="1">
                <a:solidFill>
                  <a:srgbClr val="002060"/>
                </a:solidFill>
              </a:rPr>
              <a:t>партньора</a:t>
            </a:r>
            <a:r>
              <a:rPr lang="ru-RU" sz="1600" b="1">
                <a:solidFill>
                  <a:srgbClr val="002060"/>
                </a:solidFill>
              </a:rPr>
              <a:t> по проекта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това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трябва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бъде</a:t>
            </a:r>
            <a:r>
              <a:rPr lang="ru-RU" sz="1600">
                <a:solidFill>
                  <a:srgbClr val="002060"/>
                </a:solidFill>
              </a:rPr>
              <a:t> подробно описано в т. 5 „Бюджет“ </a:t>
            </a:r>
            <a:r>
              <a:rPr lang="ru-RU" sz="1600" err="1">
                <a:solidFill>
                  <a:srgbClr val="002060"/>
                </a:solidFill>
              </a:rPr>
              <a:t>във</a:t>
            </a:r>
            <a:r>
              <a:rPr lang="ru-RU" sz="1600">
                <a:solidFill>
                  <a:srgbClr val="002060"/>
                </a:solidFill>
              </a:rPr>
              <a:t> формуляра за </a:t>
            </a:r>
            <a:r>
              <a:rPr lang="ru-RU" sz="1600" err="1" smtClean="0">
                <a:solidFill>
                  <a:srgbClr val="002060"/>
                </a:solidFill>
              </a:rPr>
              <a:t>кандидатстване</a:t>
            </a:r>
            <a:r>
              <a:rPr lang="en-US" sz="1600" smtClean="0">
                <a:solidFill>
                  <a:srgbClr val="00206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226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8469582" cy="653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9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Допустими разходи (1)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16832"/>
            <a:ext cx="85123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u="sng" smtClean="0">
                <a:solidFill>
                  <a:srgbClr val="002060"/>
                </a:solidFill>
              </a:rPr>
              <a:t>ПРЕКИ РАЗХОДИ: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управление на проекта</a:t>
            </a:r>
            <a:r>
              <a:rPr lang="ru-RU" sz="1600">
                <a:solidFill>
                  <a:srgbClr val="002060"/>
                </a:solidFill>
              </a:rPr>
              <a:t> (</a:t>
            </a:r>
            <a:r>
              <a:rPr lang="ru-RU" sz="1600" err="1">
                <a:solidFill>
                  <a:srgbClr val="002060"/>
                </a:solidFill>
              </a:rPr>
              <a:t>екип</a:t>
            </a:r>
            <a:r>
              <a:rPr lang="ru-RU" sz="1600">
                <a:solidFill>
                  <a:srgbClr val="002060"/>
                </a:solidFill>
              </a:rPr>
              <a:t> по проекта), в </a:t>
            </a:r>
            <a:r>
              <a:rPr lang="ru-RU" sz="1600" err="1">
                <a:solidFill>
                  <a:srgbClr val="002060"/>
                </a:solidFill>
              </a:rPr>
              <a:t>т.ч</a:t>
            </a:r>
            <a:r>
              <a:rPr lang="ru-RU" sz="1600" smtClean="0">
                <a:solidFill>
                  <a:srgbClr val="002060"/>
                </a:solidFill>
              </a:rPr>
              <a:t>.: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Възнаграждения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екипа</a:t>
            </a:r>
            <a:r>
              <a:rPr lang="ru-RU" sz="1600">
                <a:solidFill>
                  <a:srgbClr val="002060"/>
                </a:solidFill>
              </a:rPr>
              <a:t> по управление на </a:t>
            </a:r>
            <a:r>
              <a:rPr lang="ru-RU" sz="1600" smtClean="0">
                <a:solidFill>
                  <a:srgbClr val="002060"/>
                </a:solidFill>
              </a:rPr>
              <a:t>проекта;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smtClean="0">
                <a:solidFill>
                  <a:srgbClr val="002060"/>
                </a:solidFill>
              </a:rPr>
              <a:t>Командировки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екипа</a:t>
            </a:r>
            <a:r>
              <a:rPr lang="ru-RU" sz="1600">
                <a:solidFill>
                  <a:srgbClr val="002060"/>
                </a:solidFill>
              </a:rPr>
              <a:t> по управление на </a:t>
            </a:r>
            <a:r>
              <a:rPr lang="ru-RU" sz="1600" smtClean="0">
                <a:solidFill>
                  <a:srgbClr val="002060"/>
                </a:solidFill>
              </a:rPr>
              <a:t>проекта.</a:t>
            </a:r>
          </a:p>
          <a:p>
            <a:pPr algn="just">
              <a:spcBef>
                <a:spcPts val="600"/>
              </a:spcBef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ru-RU" sz="1600" err="1" smtClean="0">
                <a:solidFill>
                  <a:srgbClr val="002060"/>
                </a:solidFill>
              </a:rPr>
              <a:t>Общите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за управление не </a:t>
            </a:r>
            <a:r>
              <a:rPr lang="ru-RU" sz="1600" err="1">
                <a:solidFill>
                  <a:srgbClr val="002060"/>
                </a:solidFill>
              </a:rPr>
              <a:t>трябва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надвишават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10% </a:t>
            </a:r>
            <a:r>
              <a:rPr lang="ru-RU" sz="1600">
                <a:solidFill>
                  <a:srgbClr val="002060"/>
                </a:solidFill>
              </a:rPr>
              <a:t>от </a:t>
            </a:r>
            <a:r>
              <a:rPr lang="ru-RU" sz="1600" err="1">
                <a:solidFill>
                  <a:srgbClr val="002060"/>
                </a:solidFill>
              </a:rPr>
              <a:t>общите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допустими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smtClean="0">
                <a:solidFill>
                  <a:srgbClr val="002060"/>
                </a:solidFill>
              </a:rPr>
              <a:t>проекта.</a:t>
            </a:r>
            <a:endParaRPr lang="en-US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експерти</a:t>
            </a:r>
            <a:r>
              <a:rPr lang="ru-RU" sz="1600" b="1">
                <a:solidFill>
                  <a:srgbClr val="002060"/>
                </a:solidFill>
              </a:rPr>
              <a:t> и услуги</a:t>
            </a:r>
            <a:r>
              <a:rPr lang="ru-RU" sz="1600">
                <a:solidFill>
                  <a:srgbClr val="002060"/>
                </a:solidFill>
              </a:rPr>
              <a:t>, в </a:t>
            </a:r>
            <a:r>
              <a:rPr lang="ru-RU" sz="1600" err="1">
                <a:solidFill>
                  <a:srgbClr val="002060"/>
                </a:solidFill>
              </a:rPr>
              <a:t>т.ч</a:t>
            </a:r>
            <a:r>
              <a:rPr lang="ru-RU" sz="1600">
                <a:solidFill>
                  <a:srgbClr val="002060"/>
                </a:solidFill>
              </a:rPr>
              <a:t>.: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експерти</a:t>
            </a:r>
            <a:r>
              <a:rPr lang="ru-RU" sz="1600">
                <a:solidFill>
                  <a:srgbClr val="002060"/>
                </a:solidFill>
              </a:rPr>
              <a:t>: </a:t>
            </a:r>
            <a:endParaRPr lang="en-US" sz="1600" smtClean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персонал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бенефициента</a:t>
            </a:r>
            <a:r>
              <a:rPr lang="ru-RU" sz="1600">
                <a:solidFill>
                  <a:srgbClr val="002060"/>
                </a:solidFill>
              </a:rPr>
              <a:t> и/или </a:t>
            </a:r>
            <a:r>
              <a:rPr lang="ru-RU" sz="1600" err="1">
                <a:solidFill>
                  <a:srgbClr val="002060"/>
                </a:solidFill>
              </a:rPr>
              <a:t>партньора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техните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командировъчни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en-US" sz="1600" smtClean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ru-RU" sz="1600" err="1" smtClean="0">
                <a:solidFill>
                  <a:srgbClr val="002060"/>
                </a:solidFill>
              </a:rPr>
              <a:t>външни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експерти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услуги;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обучение; </a:t>
            </a:r>
            <a:endParaRPr lang="ru-RU" sz="160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информация и </a:t>
            </a:r>
            <a:r>
              <a:rPr lang="ru-RU" sz="1600" err="1" smtClean="0">
                <a:solidFill>
                  <a:srgbClr val="002060"/>
                </a:solidFill>
              </a:rPr>
              <a:t>публичност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наем на движимо/недвижимо </a:t>
            </a:r>
            <a:r>
              <a:rPr lang="ru-RU" sz="1600" smtClean="0">
                <a:solidFill>
                  <a:srgbClr val="002060"/>
                </a:solidFill>
              </a:rPr>
              <a:t>имущество;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Други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преки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en-US" sz="16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2114</Words>
  <Application>Microsoft Office PowerPoint</Application>
  <PresentationFormat>On-screen Show (4:3)</PresentationFormat>
  <Paragraphs>188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тема</vt:lpstr>
      <vt:lpstr>Резултат 1  „Подобрено управление на културното наследство“  Подрезултат 1.2  „Дигитално достъпни обекти на културното наследство“ Покана BGCULTURE-1.002</vt:lpstr>
      <vt:lpstr>Безвъзмездната финансова помощ за проекти по Програмата като цяло е 10 000 000 €, като тя се фокусира върху ролята на културата и движимото културно наследство като двигател за местно и регионално развитие, акцентирайки върху заетостта, социалното включване и предприемачеството в културния сектор.</vt:lpstr>
      <vt:lpstr>PowerPoint Presentation</vt:lpstr>
      <vt:lpstr>PowerPoint Presentation</vt:lpstr>
      <vt:lpstr>Допустими кандидати са бюджетни организации по смисъла на § 1, т. 5 от Допълнителните разпоредби на Закона за публичните финанси, установени като юридически лица на територията на Република България, чиято принципна дейност се осъществява в културния или творческия сектор, както е дефинирано в Регламент (ЕС) № 1295/2013 за създаване на програма „Творческа Европа“, вкл. общини и областни администрации.</vt:lpstr>
      <vt:lpstr>Допустими партньори по настоящата Покана могат да бъдат всички публични или частни организации, както и сдружения с нестопанска цел, установени като юридически лица в Република България или в държава донор по Програмата (Исландия, Лихтенщайн и Норвегия), чиято основна дейност няма търговски характер.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</dc:creator>
  <cp:lastModifiedBy>BG-CULTURE PO</cp:lastModifiedBy>
  <cp:revision>46</cp:revision>
  <dcterms:created xsi:type="dcterms:W3CDTF">2021-04-05T10:22:40Z</dcterms:created>
  <dcterms:modified xsi:type="dcterms:W3CDTF">2021-04-19T13:17:12Z</dcterms:modified>
</cp:coreProperties>
</file>